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1"/>
  </p:notesMasterIdLst>
  <p:sldIdLst>
    <p:sldId id="258" r:id="rId2"/>
    <p:sldId id="257" r:id="rId3"/>
    <p:sldId id="260" r:id="rId4"/>
    <p:sldId id="265" r:id="rId5"/>
    <p:sldId id="263" r:id="rId6"/>
    <p:sldId id="259" r:id="rId7"/>
    <p:sldId id="256" r:id="rId8"/>
    <p:sldId id="261"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595"/>
    <p:restoredTop sz="69630"/>
  </p:normalViewPr>
  <p:slideViewPr>
    <p:cSldViewPr snapToGrid="0" snapToObjects="1">
      <p:cViewPr varScale="1">
        <p:scale>
          <a:sx n="82" d="100"/>
          <a:sy n="82" d="100"/>
        </p:scale>
        <p:origin x="168" y="152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27D4E4-D60E-4141-91E5-03BBC5E67DAF}" type="datetimeFigureOut">
              <a:t>3/23/17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C64971-2A7F-2548-82AD-3AF27136E3E9}" type="slidenum">
              <a:t>‹#›</a:t>
            </a:fld>
            <a:endParaRPr lang="en-US"/>
          </a:p>
        </p:txBody>
      </p:sp>
    </p:spTree>
    <p:extLst>
      <p:ext uri="{BB962C8B-B14F-4D97-AF65-F5344CB8AC3E}">
        <p14:creationId xmlns:p14="http://schemas.microsoft.com/office/powerpoint/2010/main" val="1590062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3C64971-2A7F-2548-82AD-3AF27136E3E9}" type="slidenum">
              <a:t>2</a:t>
            </a:fld>
            <a:endParaRPr lang="en-US"/>
          </a:p>
        </p:txBody>
      </p:sp>
    </p:spTree>
    <p:extLst>
      <p:ext uri="{BB962C8B-B14F-4D97-AF65-F5344CB8AC3E}">
        <p14:creationId xmlns:p14="http://schemas.microsoft.com/office/powerpoint/2010/main" val="12465624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SDG 14.2: sustainably manage and protect marine and coastal ecosystems to avoid significant adverse impacts, including strengthening</a:t>
            </a:r>
            <a:r>
              <a:rPr lang="en-US" baseline="0"/>
              <a:t> their resilience and take action for their restoration in order to achieve healthy and productive oceans.</a:t>
            </a:r>
            <a:endParaRPr lang="en-US"/>
          </a:p>
          <a:p>
            <a:endParaRPr lang="en-US"/>
          </a:p>
          <a:p>
            <a:r>
              <a:rPr lang="en-US"/>
              <a:t>Value of</a:t>
            </a:r>
            <a:r>
              <a:rPr lang="en-US" baseline="0"/>
              <a:t> species inventory</a:t>
            </a:r>
          </a:p>
          <a:p>
            <a:pPr marL="228600" indent="-228600">
              <a:buAutoNum type="arabicParenR"/>
            </a:pPr>
            <a:r>
              <a:rPr lang="en-US" baseline="0"/>
              <a:t>Sanctuaries and other managers of areas want to know what lives there – can’t protect or manage something that you don’t know exists</a:t>
            </a:r>
          </a:p>
          <a:p>
            <a:pPr marL="228600" indent="-228600">
              <a:buAutoNum type="arabicParenR"/>
            </a:pPr>
            <a:r>
              <a:rPr lang="en-US" baseline="0"/>
              <a:t>How do we know if there are invasive species, range shifts or local extinctions if we don’t know the species is present?</a:t>
            </a:r>
          </a:p>
          <a:p>
            <a:pPr marL="228600" indent="-228600">
              <a:buAutoNum type="arabicParenR"/>
            </a:pPr>
            <a:r>
              <a:rPr lang="en-US" baseline="0"/>
              <a:t>Are there certain locations that should be protected or restored because they have unusual high spp richness, rare species, unsual combination of species? </a:t>
            </a:r>
          </a:p>
          <a:p>
            <a:pPr marL="228600" indent="-228600">
              <a:buAutoNum type="arabicParenR"/>
            </a:pPr>
            <a:r>
              <a:rPr lang="en-US" baseline="0"/>
              <a:t>Incorporated eDNA presence data to help fill in the non-managed, uncharismatic and hidden species</a:t>
            </a:r>
          </a:p>
          <a:p>
            <a:pPr marL="228600" indent="-228600">
              <a:buAutoNum type="arabicParenR"/>
            </a:pPr>
            <a:r>
              <a:rPr lang="en-US" baseline="0"/>
              <a:t>Emma Kelley from LME program stated that a desired product would be a species inventory for each LME</a:t>
            </a:r>
          </a:p>
          <a:p>
            <a:pPr marL="228600" indent="-228600">
              <a:buAutoNum type="arabicParenR"/>
            </a:pPr>
            <a:endParaRPr lang="en-US" baseline="0"/>
          </a:p>
          <a:p>
            <a:pPr marL="228600" indent="-228600">
              <a:buAutoNum type="arabicParenR"/>
            </a:pPr>
            <a:endParaRPr lang="en-US" baseline="0"/>
          </a:p>
        </p:txBody>
      </p:sp>
      <p:sp>
        <p:nvSpPr>
          <p:cNvPr id="4" name="Slide Number Placeholder 3"/>
          <p:cNvSpPr>
            <a:spLocks noGrp="1"/>
          </p:cNvSpPr>
          <p:nvPr>
            <p:ph type="sldNum" sz="quarter" idx="10"/>
          </p:nvPr>
        </p:nvSpPr>
        <p:spPr/>
        <p:txBody>
          <a:bodyPr/>
          <a:lstStyle/>
          <a:p>
            <a:fld id="{03C64971-2A7F-2548-82AD-3AF27136E3E9}" type="slidenum">
              <a:t>7</a:t>
            </a:fld>
            <a:endParaRPr lang="en-US"/>
          </a:p>
        </p:txBody>
      </p:sp>
    </p:spTree>
    <p:extLst>
      <p:ext uri="{BB962C8B-B14F-4D97-AF65-F5344CB8AC3E}">
        <p14:creationId xmlns:p14="http://schemas.microsoft.com/office/powerpoint/2010/main" val="2013665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AB50585-30F4-5348-AC2B-8E0A3645DBE1}" type="datetimeFigureOut">
              <a:t>3/23/17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3A9D1-A023-FB4B-84E2-2D5277138856}" type="slidenum">
              <a:t>‹#›</a:t>
            </a:fld>
            <a:endParaRPr lang="en-US"/>
          </a:p>
        </p:txBody>
      </p:sp>
    </p:spTree>
    <p:extLst>
      <p:ext uri="{BB962C8B-B14F-4D97-AF65-F5344CB8AC3E}">
        <p14:creationId xmlns:p14="http://schemas.microsoft.com/office/powerpoint/2010/main" val="10511426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B50585-30F4-5348-AC2B-8E0A3645DBE1}" type="datetimeFigureOut">
              <a:t>3/23/17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3A9D1-A023-FB4B-84E2-2D5277138856}" type="slidenum">
              <a:t>‹#›</a:t>
            </a:fld>
            <a:endParaRPr lang="en-US"/>
          </a:p>
        </p:txBody>
      </p:sp>
    </p:spTree>
    <p:extLst>
      <p:ext uri="{BB962C8B-B14F-4D97-AF65-F5344CB8AC3E}">
        <p14:creationId xmlns:p14="http://schemas.microsoft.com/office/powerpoint/2010/main" val="13660636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B50585-30F4-5348-AC2B-8E0A3645DBE1}" type="datetimeFigureOut">
              <a:t>3/23/17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3A9D1-A023-FB4B-84E2-2D5277138856}" type="slidenum">
              <a:t>‹#›</a:t>
            </a:fld>
            <a:endParaRPr lang="en-US"/>
          </a:p>
        </p:txBody>
      </p:sp>
    </p:spTree>
    <p:extLst>
      <p:ext uri="{BB962C8B-B14F-4D97-AF65-F5344CB8AC3E}">
        <p14:creationId xmlns:p14="http://schemas.microsoft.com/office/powerpoint/2010/main" val="6835744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AB50585-30F4-5348-AC2B-8E0A3645DBE1}" type="datetimeFigureOut">
              <a:t>3/23/17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3A9D1-A023-FB4B-84E2-2D5277138856}" type="slidenum">
              <a:t>‹#›</a:t>
            </a:fld>
            <a:endParaRPr lang="en-US"/>
          </a:p>
        </p:txBody>
      </p:sp>
    </p:spTree>
    <p:extLst>
      <p:ext uri="{BB962C8B-B14F-4D97-AF65-F5344CB8AC3E}">
        <p14:creationId xmlns:p14="http://schemas.microsoft.com/office/powerpoint/2010/main" val="13533324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AB50585-30F4-5348-AC2B-8E0A3645DBE1}" type="datetimeFigureOut">
              <a:t>3/23/17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9D3A9D1-A023-FB4B-84E2-2D5277138856}" type="slidenum">
              <a:t>‹#›</a:t>
            </a:fld>
            <a:endParaRPr lang="en-US"/>
          </a:p>
        </p:txBody>
      </p:sp>
    </p:spTree>
    <p:extLst>
      <p:ext uri="{BB962C8B-B14F-4D97-AF65-F5344CB8AC3E}">
        <p14:creationId xmlns:p14="http://schemas.microsoft.com/office/powerpoint/2010/main" val="1458912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AB50585-30F4-5348-AC2B-8E0A3645DBE1}" type="datetimeFigureOut">
              <a:t>3/23/17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3A9D1-A023-FB4B-84E2-2D5277138856}" type="slidenum">
              <a:t>‹#›</a:t>
            </a:fld>
            <a:endParaRPr lang="en-US"/>
          </a:p>
        </p:txBody>
      </p:sp>
    </p:spTree>
    <p:extLst>
      <p:ext uri="{BB962C8B-B14F-4D97-AF65-F5344CB8AC3E}">
        <p14:creationId xmlns:p14="http://schemas.microsoft.com/office/powerpoint/2010/main" val="21276570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AB50585-30F4-5348-AC2B-8E0A3645DBE1}" type="datetimeFigureOut">
              <a:t>3/23/17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9D3A9D1-A023-FB4B-84E2-2D5277138856}" type="slidenum">
              <a:t>‹#›</a:t>
            </a:fld>
            <a:endParaRPr lang="en-US"/>
          </a:p>
        </p:txBody>
      </p:sp>
    </p:spTree>
    <p:extLst>
      <p:ext uri="{BB962C8B-B14F-4D97-AF65-F5344CB8AC3E}">
        <p14:creationId xmlns:p14="http://schemas.microsoft.com/office/powerpoint/2010/main" val="1781463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AB50585-30F4-5348-AC2B-8E0A3645DBE1}" type="datetimeFigureOut">
              <a:t>3/23/17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9D3A9D1-A023-FB4B-84E2-2D5277138856}" type="slidenum">
              <a:t>‹#›</a:t>
            </a:fld>
            <a:endParaRPr lang="en-US"/>
          </a:p>
        </p:txBody>
      </p:sp>
    </p:spTree>
    <p:extLst>
      <p:ext uri="{BB962C8B-B14F-4D97-AF65-F5344CB8AC3E}">
        <p14:creationId xmlns:p14="http://schemas.microsoft.com/office/powerpoint/2010/main" val="8383405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B50585-30F4-5348-AC2B-8E0A3645DBE1}" type="datetimeFigureOut">
              <a:t>3/23/17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9D3A9D1-A023-FB4B-84E2-2D5277138856}" type="slidenum">
              <a:t>‹#›</a:t>
            </a:fld>
            <a:endParaRPr lang="en-US"/>
          </a:p>
        </p:txBody>
      </p:sp>
    </p:spTree>
    <p:extLst>
      <p:ext uri="{BB962C8B-B14F-4D97-AF65-F5344CB8AC3E}">
        <p14:creationId xmlns:p14="http://schemas.microsoft.com/office/powerpoint/2010/main" val="3488948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B50585-30F4-5348-AC2B-8E0A3645DBE1}" type="datetimeFigureOut">
              <a:t>3/23/17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3A9D1-A023-FB4B-84E2-2D5277138856}" type="slidenum">
              <a:t>‹#›</a:t>
            </a:fld>
            <a:endParaRPr lang="en-US"/>
          </a:p>
        </p:txBody>
      </p:sp>
    </p:spTree>
    <p:extLst>
      <p:ext uri="{BB962C8B-B14F-4D97-AF65-F5344CB8AC3E}">
        <p14:creationId xmlns:p14="http://schemas.microsoft.com/office/powerpoint/2010/main" val="1245656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AB50585-30F4-5348-AC2B-8E0A3645DBE1}" type="datetimeFigureOut">
              <a:t>3/23/17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9D3A9D1-A023-FB4B-84E2-2D5277138856}" type="slidenum">
              <a:t>‹#›</a:t>
            </a:fld>
            <a:endParaRPr lang="en-US"/>
          </a:p>
        </p:txBody>
      </p:sp>
    </p:spTree>
    <p:extLst>
      <p:ext uri="{BB962C8B-B14F-4D97-AF65-F5344CB8AC3E}">
        <p14:creationId xmlns:p14="http://schemas.microsoft.com/office/powerpoint/2010/main" val="207907850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B50585-30F4-5348-AC2B-8E0A3645DBE1}" type="datetimeFigureOut">
              <a:t>3/23/17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3A9D1-A023-FB4B-84E2-2D5277138856}" type="slidenum">
              <a:t>‹#›</a:t>
            </a:fld>
            <a:endParaRPr lang="en-US"/>
          </a:p>
        </p:txBody>
      </p:sp>
    </p:spTree>
    <p:extLst>
      <p:ext uri="{BB962C8B-B14F-4D97-AF65-F5344CB8AC3E}">
        <p14:creationId xmlns:p14="http://schemas.microsoft.com/office/powerpoint/2010/main" val="16675023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tiff"/><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jp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jpg"/></Relationships>
</file>

<file path=ppt/slides/_rels/slide4.xml.rels><?xml version="1.0" encoding="UTF-8" standalone="yes"?>
<Relationships xmlns="http://schemas.openxmlformats.org/package/2006/relationships"><Relationship Id="rId20" Type="http://schemas.openxmlformats.org/officeDocument/2006/relationships/image" Target="../media/image20.png"/><Relationship Id="rId21" Type="http://schemas.microsoft.com/office/2007/relationships/hdphoto" Target="../media/hdphoto10.wdp"/><Relationship Id="rId22" Type="http://schemas.openxmlformats.org/officeDocument/2006/relationships/image" Target="../media/image21.png"/><Relationship Id="rId23" Type="http://schemas.microsoft.com/office/2007/relationships/hdphoto" Target="../media/hdphoto11.wdp"/><Relationship Id="rId24" Type="http://schemas.openxmlformats.org/officeDocument/2006/relationships/image" Target="../media/image22.png"/><Relationship Id="rId25" Type="http://schemas.microsoft.com/office/2007/relationships/hdphoto" Target="../media/hdphoto12.wdp"/><Relationship Id="rId26" Type="http://schemas.openxmlformats.org/officeDocument/2006/relationships/image" Target="../media/image23.png"/><Relationship Id="rId27" Type="http://schemas.microsoft.com/office/2007/relationships/hdphoto" Target="../media/hdphoto13.wdp"/><Relationship Id="rId28" Type="http://schemas.openxmlformats.org/officeDocument/2006/relationships/image" Target="../media/image24.png"/><Relationship Id="rId29" Type="http://schemas.microsoft.com/office/2007/relationships/hdphoto" Target="../media/hdphoto14.wdp"/><Relationship Id="rId1" Type="http://schemas.openxmlformats.org/officeDocument/2006/relationships/slideLayout" Target="../slideLayouts/slideLayout1.xml"/><Relationship Id="rId2" Type="http://schemas.openxmlformats.org/officeDocument/2006/relationships/image" Target="../media/image11.png"/><Relationship Id="rId3" Type="http://schemas.microsoft.com/office/2007/relationships/hdphoto" Target="../media/hdphoto1.wdp"/><Relationship Id="rId4" Type="http://schemas.openxmlformats.org/officeDocument/2006/relationships/image" Target="../media/image12.png"/><Relationship Id="rId5" Type="http://schemas.microsoft.com/office/2007/relationships/hdphoto" Target="../media/hdphoto2.wdp"/><Relationship Id="rId30" Type="http://schemas.openxmlformats.org/officeDocument/2006/relationships/image" Target="../media/image25.png"/><Relationship Id="rId31" Type="http://schemas.microsoft.com/office/2007/relationships/hdphoto" Target="../media/hdphoto15.wdp"/><Relationship Id="rId32" Type="http://schemas.openxmlformats.org/officeDocument/2006/relationships/image" Target="../media/image26.png"/><Relationship Id="rId9" Type="http://schemas.microsoft.com/office/2007/relationships/hdphoto" Target="../media/hdphoto4.wdp"/><Relationship Id="rId6" Type="http://schemas.openxmlformats.org/officeDocument/2006/relationships/image" Target="../media/image13.png"/><Relationship Id="rId7" Type="http://schemas.microsoft.com/office/2007/relationships/hdphoto" Target="../media/hdphoto3.wdp"/><Relationship Id="rId8" Type="http://schemas.openxmlformats.org/officeDocument/2006/relationships/image" Target="../media/image14.png"/><Relationship Id="rId33" Type="http://schemas.microsoft.com/office/2007/relationships/hdphoto" Target="../media/hdphoto16.wdp"/><Relationship Id="rId10" Type="http://schemas.openxmlformats.org/officeDocument/2006/relationships/image" Target="../media/image15.png"/><Relationship Id="rId11" Type="http://schemas.microsoft.com/office/2007/relationships/hdphoto" Target="../media/hdphoto5.wdp"/><Relationship Id="rId12" Type="http://schemas.openxmlformats.org/officeDocument/2006/relationships/image" Target="../media/image16.png"/><Relationship Id="rId13" Type="http://schemas.microsoft.com/office/2007/relationships/hdphoto" Target="../media/hdphoto6.wdp"/><Relationship Id="rId14" Type="http://schemas.openxmlformats.org/officeDocument/2006/relationships/image" Target="../media/image17.png"/><Relationship Id="rId15" Type="http://schemas.microsoft.com/office/2007/relationships/hdphoto" Target="../media/hdphoto7.wdp"/><Relationship Id="rId16" Type="http://schemas.openxmlformats.org/officeDocument/2006/relationships/image" Target="../media/image18.png"/><Relationship Id="rId17" Type="http://schemas.microsoft.com/office/2007/relationships/hdphoto" Target="../media/hdphoto8.wdp"/><Relationship Id="rId18" Type="http://schemas.openxmlformats.org/officeDocument/2006/relationships/image" Target="../media/image19.png"/><Relationship Id="rId19" Type="http://schemas.microsoft.com/office/2007/relationships/hdphoto" Target="../media/hdphoto9.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7.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9.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932280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79213" y="195142"/>
            <a:ext cx="6604119" cy="3127501"/>
          </a:xfrm>
          <a:prstGeom prst="rect">
            <a:avLst/>
          </a:prstGeom>
        </p:spPr>
      </p:pic>
      <p:graphicFrame>
        <p:nvGraphicFramePr>
          <p:cNvPr id="16" name="Table 15"/>
          <p:cNvGraphicFramePr>
            <a:graphicFrameLocks noGrp="1"/>
          </p:cNvGraphicFramePr>
          <p:nvPr>
            <p:extLst>
              <p:ext uri="{D42A27DB-BD31-4B8C-83A1-F6EECF244321}">
                <p14:modId xmlns:p14="http://schemas.microsoft.com/office/powerpoint/2010/main" val="1845792969"/>
              </p:ext>
            </p:extLst>
          </p:nvPr>
        </p:nvGraphicFramePr>
        <p:xfrm>
          <a:off x="493185" y="345864"/>
          <a:ext cx="2374900" cy="3901440"/>
        </p:xfrm>
        <a:graphic>
          <a:graphicData uri="http://schemas.openxmlformats.org/drawingml/2006/table">
            <a:tbl>
              <a:tblPr/>
              <a:tblGrid>
                <a:gridCol w="2374900"/>
              </a:tblGrid>
              <a:tr h="198066">
                <a:tc>
                  <a:txBody>
                    <a:bodyPr/>
                    <a:lstStyle/>
                    <a:p>
                      <a:pPr rtl="0" fontAlgn="b"/>
                      <a:r>
                        <a:rPr lang="en-US" b="1">
                          <a:effectLst/>
                        </a:rPr>
                        <a:t>General Icon</a:t>
                      </a:r>
                      <a:r>
                        <a:rPr lang="en-US" b="1" baseline="0">
                          <a:effectLst/>
                        </a:rPr>
                        <a:t> Types</a:t>
                      </a:r>
                      <a:endParaRPr lang="en-US" b="1">
                        <a:effectLst/>
                      </a:endParaRPr>
                    </a:p>
                  </a:txBody>
                  <a:tcPr marL="38100" marR="38100" marT="25400" marB="2540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198066">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a:effectLst/>
                        </a:rPr>
                        <a:t>Biodiversity Metrics</a:t>
                      </a:r>
                    </a:p>
                  </a:txBody>
                  <a:tcPr marL="38100" marR="38100" marT="25400" marB="2540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198066">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a:effectLst/>
                        </a:rPr>
                        <a:t>Trophic Groups</a:t>
                      </a:r>
                    </a:p>
                  </a:txBody>
                  <a:tcPr marL="38100" marR="38100" marT="25400" marB="2540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266700">
                <a:tc>
                  <a:txBody>
                    <a:bodyPr/>
                    <a:lstStyle/>
                    <a:p>
                      <a:pPr rtl="0" fontAlgn="b"/>
                      <a:r>
                        <a:rPr lang="en-US">
                          <a:effectLst/>
                        </a:rPr>
                        <a:t>Tropicalization?</a:t>
                      </a:r>
                    </a:p>
                  </a:txBody>
                  <a:tcPr marL="38100" marR="38100" marT="25400" marB="2540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266700">
                <a:tc>
                  <a:txBody>
                    <a:bodyPr/>
                    <a:lstStyle/>
                    <a:p>
                      <a:pPr rtl="0" fontAlgn="b"/>
                      <a:r>
                        <a:rPr lang="en-US">
                          <a:effectLst/>
                        </a:rPr>
                        <a:t>Other new BD metrics</a:t>
                      </a:r>
                    </a:p>
                  </a:txBody>
                  <a:tcPr marL="38100" marR="38100" marT="25400" marB="2540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2667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a:effectLst/>
                        </a:rPr>
                        <a:t>Focal</a:t>
                      </a:r>
                    </a:p>
                  </a:txBody>
                  <a:tcPr marL="38100" marR="38100" marT="25400" marB="2540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2667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a:effectLst/>
                        </a:rPr>
                        <a:t>Foundation</a:t>
                      </a:r>
                    </a:p>
                  </a:txBody>
                  <a:tcPr marL="38100" marR="38100" marT="25400" marB="2540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266700">
                <a:tc>
                  <a:txBody>
                    <a:bodyPr/>
                    <a:lstStyle/>
                    <a:p>
                      <a:pPr rtl="0" fontAlgn="b"/>
                      <a:r>
                        <a:rPr lang="en-US">
                          <a:effectLst/>
                        </a:rPr>
                        <a:t>Keystone</a:t>
                      </a:r>
                      <a:endParaRPr lang="en-US">
                        <a:effectLst/>
                      </a:endParaRPr>
                    </a:p>
                  </a:txBody>
                  <a:tcPr marL="38100" marR="38100" marT="25400" marB="2540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266700">
                <a:tc>
                  <a:txBody>
                    <a:bodyPr/>
                    <a:lstStyle/>
                    <a:p>
                      <a:pPr marL="0" marR="0" indent="0" algn="l" defTabSz="914400" rtl="0" eaLnBrk="1" fontAlgn="b" latinLnBrk="0" hangingPunct="1">
                        <a:lnSpc>
                          <a:spcPct val="100000"/>
                        </a:lnSpc>
                        <a:spcBef>
                          <a:spcPts val="0"/>
                        </a:spcBef>
                        <a:spcAft>
                          <a:spcPts val="0"/>
                        </a:spcAft>
                        <a:buClrTx/>
                        <a:buSzTx/>
                        <a:buFontTx/>
                        <a:buNone/>
                        <a:tabLst/>
                        <a:defRPr/>
                      </a:pPr>
                      <a:r>
                        <a:rPr lang="en-US">
                          <a:effectLst/>
                        </a:rPr>
                        <a:t>Invasive</a:t>
                      </a:r>
                    </a:p>
                  </a:txBody>
                  <a:tcPr marL="38100" marR="38100" marT="25400" marB="2540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266700">
                <a:tc>
                  <a:txBody>
                    <a:bodyPr/>
                    <a:lstStyle/>
                    <a:p>
                      <a:pPr rtl="0" fontAlgn="b"/>
                      <a:r>
                        <a:rPr lang="en-US">
                          <a:effectLst/>
                        </a:rPr>
                        <a:t>Water Quality </a:t>
                      </a:r>
                    </a:p>
                  </a:txBody>
                  <a:tcPr marL="38100" marR="38100" marT="25400" marB="2540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266700">
                <a:tc>
                  <a:txBody>
                    <a:bodyPr/>
                    <a:lstStyle/>
                    <a:p>
                      <a:pPr rtl="0" fontAlgn="b"/>
                      <a:r>
                        <a:rPr lang="en-US">
                          <a:effectLst/>
                        </a:rPr>
                        <a:t>Seascapes</a:t>
                      </a:r>
                    </a:p>
                  </a:txBody>
                  <a:tcPr marL="38100" marR="38100" marT="25400" marB="2540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266700">
                <a:tc>
                  <a:txBody>
                    <a:bodyPr/>
                    <a:lstStyle/>
                    <a:p>
                      <a:pPr rtl="0" fontAlgn="b"/>
                      <a:r>
                        <a:rPr lang="en-US">
                          <a:effectLst/>
                        </a:rPr>
                        <a:t>Habitat </a:t>
                      </a:r>
                    </a:p>
                  </a:txBody>
                  <a:tcPr marL="38100" marR="38100" marT="25400" marB="2540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bl>
          </a:graphicData>
        </a:graphic>
      </p:graphicFrame>
      <p:pic>
        <p:nvPicPr>
          <p:cNvPr id="17" name="Picture 16"/>
          <p:cNvPicPr>
            <a:picLocks noChangeAspect="1"/>
          </p:cNvPicPr>
          <p:nvPr/>
        </p:nvPicPr>
        <p:blipFill>
          <a:blip r:embed="rId4"/>
          <a:stretch>
            <a:fillRect/>
          </a:stretch>
        </p:blipFill>
        <p:spPr>
          <a:xfrm>
            <a:off x="9429032" y="2032320"/>
            <a:ext cx="2308598" cy="2266161"/>
          </a:xfrm>
          <a:prstGeom prst="rect">
            <a:avLst/>
          </a:prstGeom>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93451" y="4469647"/>
            <a:ext cx="1980480" cy="2096262"/>
          </a:xfrm>
          <a:prstGeom prst="rect">
            <a:avLst/>
          </a:prstGeom>
        </p:spPr>
      </p:pic>
      <p:pic>
        <p:nvPicPr>
          <p:cNvPr id="20" name="Picture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56559" y="3661743"/>
            <a:ext cx="2027305" cy="2039667"/>
          </a:xfrm>
          <a:prstGeom prst="rect">
            <a:avLst/>
          </a:prstGeom>
        </p:spPr>
      </p:pic>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00726" y="5076776"/>
            <a:ext cx="1856022" cy="1773123"/>
          </a:xfrm>
          <a:prstGeom prst="rect">
            <a:avLst/>
          </a:prstGeom>
        </p:spPr>
      </p:pic>
      <p:pic>
        <p:nvPicPr>
          <p:cNvPr id="22" name="Picture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73905" y="4917632"/>
            <a:ext cx="1676057" cy="1648277"/>
          </a:xfrm>
          <a:prstGeom prst="rect">
            <a:avLst/>
          </a:prstGeom>
        </p:spPr>
      </p:pic>
      <p:pic>
        <p:nvPicPr>
          <p:cNvPr id="23" name="Picture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299" y="4673385"/>
            <a:ext cx="1688592" cy="1444752"/>
          </a:xfrm>
          <a:prstGeom prst="rect">
            <a:avLst/>
          </a:prstGeom>
        </p:spPr>
      </p:pic>
      <p:pic>
        <p:nvPicPr>
          <p:cNvPr id="24" name="Picture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87823" y="3869139"/>
            <a:ext cx="1526622" cy="1526622"/>
          </a:xfrm>
          <a:prstGeom prst="rect">
            <a:avLst/>
          </a:prstGeom>
        </p:spPr>
      </p:pic>
    </p:spTree>
    <p:extLst>
      <p:ext uri="{BB962C8B-B14F-4D97-AF65-F5344CB8AC3E}">
        <p14:creationId xmlns:p14="http://schemas.microsoft.com/office/powerpoint/2010/main" val="948319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8872369" cy="6858000"/>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1666582540"/>
              </p:ext>
            </p:extLst>
          </p:nvPr>
        </p:nvGraphicFramePr>
        <p:xfrm>
          <a:off x="9001755" y="190882"/>
          <a:ext cx="2947439" cy="1300480"/>
        </p:xfrm>
        <a:graphic>
          <a:graphicData uri="http://schemas.openxmlformats.org/drawingml/2006/table">
            <a:tbl>
              <a:tblPr/>
              <a:tblGrid>
                <a:gridCol w="2947439"/>
              </a:tblGrid>
              <a:tr h="305392">
                <a:tc>
                  <a:txBody>
                    <a:bodyPr/>
                    <a:lstStyle/>
                    <a:p>
                      <a:pPr rtl="0" fontAlgn="b"/>
                      <a:r>
                        <a:rPr lang="en-US" b="1">
                          <a:effectLst/>
                        </a:rPr>
                        <a:t>Florida Keyes Icon</a:t>
                      </a:r>
                      <a:r>
                        <a:rPr lang="en-US" b="1" baseline="0">
                          <a:effectLst/>
                        </a:rPr>
                        <a:t> Types</a:t>
                      </a:r>
                      <a:endParaRPr lang="en-US" b="1">
                        <a:effectLst/>
                      </a:endParaRPr>
                    </a:p>
                  </a:txBody>
                  <a:tcPr marL="38100" marR="38100" marT="25400" marB="2540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305392">
                <a:tc>
                  <a:txBody>
                    <a:bodyPr/>
                    <a:lstStyle/>
                    <a:p>
                      <a:pPr rtl="0" fontAlgn="b"/>
                      <a:r>
                        <a:rPr lang="en-US" b="0">
                          <a:effectLst/>
                        </a:rPr>
                        <a:t>Chris Anderson with</a:t>
                      </a:r>
                      <a:r>
                        <a:rPr lang="en-US" b="0" baseline="0">
                          <a:effectLst/>
                        </a:rPr>
                        <a:t> Kathleen</a:t>
                      </a:r>
                      <a:endParaRPr lang="en-US" b="0">
                        <a:effectLst/>
                      </a:endParaRPr>
                    </a:p>
                  </a:txBody>
                  <a:tcPr marL="38100" marR="38100" marT="25400" marB="2540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305392">
                <a:tc>
                  <a:txBody>
                    <a:bodyPr/>
                    <a:lstStyle/>
                    <a:p>
                      <a:pPr rtl="0" fontAlgn="b"/>
                      <a:r>
                        <a:rPr lang="en-US" b="0">
                          <a:effectLst/>
                        </a:rPr>
                        <a:t>will lead creating icons</a:t>
                      </a:r>
                    </a:p>
                  </a:txBody>
                  <a:tcPr marL="38100" marR="38100" marT="25400" marB="2540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305392">
                <a:tc>
                  <a:txBody>
                    <a:bodyPr/>
                    <a:lstStyle/>
                    <a:p>
                      <a:pPr rtl="0" fontAlgn="b"/>
                      <a:endParaRPr lang="en-US" b="1">
                        <a:effectLst/>
                      </a:endParaRPr>
                    </a:p>
                  </a:txBody>
                  <a:tcPr marL="38100" marR="38100" marT="25400" marB="2540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749707917"/>
              </p:ext>
            </p:extLst>
          </p:nvPr>
        </p:nvGraphicFramePr>
        <p:xfrm>
          <a:off x="9001756" y="1956618"/>
          <a:ext cx="2823453" cy="1849120"/>
        </p:xfrm>
        <a:graphic>
          <a:graphicData uri="http://schemas.openxmlformats.org/drawingml/2006/table">
            <a:tbl>
              <a:tblPr/>
              <a:tblGrid>
                <a:gridCol w="2823453"/>
              </a:tblGrid>
              <a:tr h="305392">
                <a:tc>
                  <a:txBody>
                    <a:bodyPr/>
                    <a:lstStyle/>
                    <a:p>
                      <a:pPr rtl="0" fontAlgn="b"/>
                      <a:r>
                        <a:rPr lang="en-US" b="1">
                          <a:effectLst/>
                        </a:rPr>
                        <a:t>Monterey Bay Icon</a:t>
                      </a:r>
                      <a:r>
                        <a:rPr lang="en-US" b="1" baseline="0">
                          <a:effectLst/>
                        </a:rPr>
                        <a:t> Types</a:t>
                      </a:r>
                      <a:endParaRPr lang="en-US" b="1">
                        <a:effectLst/>
                      </a:endParaRPr>
                    </a:p>
                  </a:txBody>
                  <a:tcPr marL="38100" marR="38100" marT="25400" marB="2540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305392">
                <a:tc>
                  <a:txBody>
                    <a:bodyPr/>
                    <a:lstStyle/>
                    <a:p>
                      <a:pPr rtl="0" fontAlgn="b"/>
                      <a:r>
                        <a:rPr lang="en-US" b="0">
                          <a:effectLst/>
                        </a:rPr>
                        <a:t>Jenn working</a:t>
                      </a:r>
                      <a:r>
                        <a:rPr lang="en-US" b="0" baseline="0">
                          <a:effectLst/>
                        </a:rPr>
                        <a:t> with CCIEA designer has quite a few already completed</a:t>
                      </a:r>
                      <a:endParaRPr lang="en-US" b="0">
                        <a:effectLst/>
                      </a:endParaRPr>
                    </a:p>
                  </a:txBody>
                  <a:tcPr marL="38100" marR="38100" marT="25400" marB="2540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305392">
                <a:tc>
                  <a:txBody>
                    <a:bodyPr/>
                    <a:lstStyle/>
                    <a:p>
                      <a:pPr rtl="0" fontAlgn="b"/>
                      <a:endParaRPr lang="en-US" b="1">
                        <a:effectLst/>
                      </a:endParaRPr>
                    </a:p>
                  </a:txBody>
                  <a:tcPr marL="38100" marR="38100" marT="25400" marB="2540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305392">
                <a:tc>
                  <a:txBody>
                    <a:bodyPr/>
                    <a:lstStyle/>
                    <a:p>
                      <a:pPr rtl="0" fontAlgn="b"/>
                      <a:endParaRPr lang="en-US" b="1">
                        <a:effectLst/>
                      </a:endParaRPr>
                    </a:p>
                  </a:txBody>
                  <a:tcPr marL="38100" marR="38100" marT="25400" marB="2540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600486293"/>
              </p:ext>
            </p:extLst>
          </p:nvPr>
        </p:nvGraphicFramePr>
        <p:xfrm>
          <a:off x="9001755" y="4286493"/>
          <a:ext cx="2823454" cy="1300480"/>
        </p:xfrm>
        <a:graphic>
          <a:graphicData uri="http://schemas.openxmlformats.org/drawingml/2006/table">
            <a:tbl>
              <a:tblPr/>
              <a:tblGrid>
                <a:gridCol w="2823454"/>
              </a:tblGrid>
              <a:tr h="305392">
                <a:tc>
                  <a:txBody>
                    <a:bodyPr/>
                    <a:lstStyle/>
                    <a:p>
                      <a:pPr rtl="0" fontAlgn="b"/>
                      <a:r>
                        <a:rPr lang="en-US" b="1">
                          <a:effectLst/>
                        </a:rPr>
                        <a:t>Other</a:t>
                      </a:r>
                      <a:r>
                        <a:rPr lang="en-US" b="1" baseline="0">
                          <a:effectLst/>
                        </a:rPr>
                        <a:t> location</a:t>
                      </a:r>
                      <a:r>
                        <a:rPr lang="en-US" b="1">
                          <a:effectLst/>
                        </a:rPr>
                        <a:t> ?</a:t>
                      </a:r>
                    </a:p>
                  </a:txBody>
                  <a:tcPr marL="38100" marR="38100" marT="25400" marB="2540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305392">
                <a:tc>
                  <a:txBody>
                    <a:bodyPr/>
                    <a:lstStyle/>
                    <a:p>
                      <a:pPr rtl="0" fontAlgn="b"/>
                      <a:r>
                        <a:rPr lang="en-US" b="0">
                          <a:effectLst/>
                        </a:rPr>
                        <a:t>TBD</a:t>
                      </a:r>
                    </a:p>
                  </a:txBody>
                  <a:tcPr marL="38100" marR="38100" marT="25400" marB="2540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305392">
                <a:tc>
                  <a:txBody>
                    <a:bodyPr/>
                    <a:lstStyle/>
                    <a:p>
                      <a:pPr rtl="0" fontAlgn="b"/>
                      <a:endParaRPr lang="en-US" b="1">
                        <a:effectLst/>
                      </a:endParaRPr>
                    </a:p>
                  </a:txBody>
                  <a:tcPr marL="38100" marR="38100" marT="25400" marB="2540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r h="305392">
                <a:tc>
                  <a:txBody>
                    <a:bodyPr/>
                    <a:lstStyle/>
                    <a:p>
                      <a:pPr rtl="0" fontAlgn="b"/>
                      <a:endParaRPr lang="en-US" b="1">
                        <a:effectLst/>
                      </a:endParaRPr>
                    </a:p>
                  </a:txBody>
                  <a:tcPr marL="38100" marR="38100" marT="25400" marB="25400" anchor="b">
                    <a:lnL w="12700" cap="flat" cmpd="sng" algn="ctr">
                      <a:solidFill>
                        <a:srgbClr val="CCCCCC"/>
                      </a:solidFill>
                      <a:prstDash val="solid"/>
                      <a:round/>
                      <a:headEnd type="none" w="med" len="med"/>
                      <a:tailEnd type="none" w="med" len="med"/>
                    </a:lnL>
                    <a:lnR w="12700" cap="flat" cmpd="sng" algn="ctr">
                      <a:solidFill>
                        <a:srgbClr val="CCCCCC"/>
                      </a:solidFill>
                      <a:prstDash val="solid"/>
                      <a:round/>
                      <a:headEnd type="none" w="med" len="med"/>
                      <a:tailEnd type="none" w="med" len="med"/>
                    </a:lnR>
                    <a:lnT w="12700" cap="flat" cmpd="sng" algn="ctr">
                      <a:solidFill>
                        <a:srgbClr val="CCCCCC"/>
                      </a:solidFill>
                      <a:prstDash val="solid"/>
                      <a:round/>
                      <a:headEnd type="none" w="med" len="med"/>
                      <a:tailEnd type="none" w="med" len="med"/>
                    </a:lnT>
                    <a:lnB w="12700" cap="flat" cmpd="sng" algn="ctr">
                      <a:solidFill>
                        <a:srgbClr val="CCCCCC"/>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979412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p:cNvSpPr/>
          <p:nvPr/>
        </p:nvSpPr>
        <p:spPr>
          <a:xfrm>
            <a:off x="1438367" y="290633"/>
            <a:ext cx="6194854" cy="6226089"/>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Isosceles Triangle 4"/>
          <p:cNvSpPr/>
          <p:nvPr/>
        </p:nvSpPr>
        <p:spPr>
          <a:xfrm>
            <a:off x="4974739" y="3031524"/>
            <a:ext cx="2133600" cy="1878227"/>
          </a:xfrm>
          <a:prstGeom prst="triangl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Isosceles Triangle 5"/>
          <p:cNvSpPr/>
          <p:nvPr/>
        </p:nvSpPr>
        <p:spPr>
          <a:xfrm rot="9408107">
            <a:off x="4824621" y="2855592"/>
            <a:ext cx="906162" cy="2100648"/>
          </a:xfrm>
          <a:prstGeom prst="triangle">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p:cNvCxnSpPr/>
          <p:nvPr/>
        </p:nvCxnSpPr>
        <p:spPr>
          <a:xfrm flipV="1">
            <a:off x="4851172" y="3426941"/>
            <a:ext cx="551935" cy="247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5187273" y="4021980"/>
            <a:ext cx="333336" cy="133595"/>
          </a:xfrm>
          <a:prstGeom prst="line">
            <a:avLst/>
          </a:prstGeom>
        </p:spPr>
        <p:style>
          <a:lnRef idx="1">
            <a:schemeClr val="accent1"/>
          </a:lnRef>
          <a:fillRef idx="0">
            <a:schemeClr val="accent1"/>
          </a:fillRef>
          <a:effectRef idx="0">
            <a:schemeClr val="accent1"/>
          </a:effectRef>
          <a:fontRef idx="minor">
            <a:schemeClr val="tx1"/>
          </a:fontRef>
        </p:style>
      </p:cxnSp>
      <p:sp>
        <p:nvSpPr>
          <p:cNvPr id="11" name="Curved Right Arrow 10"/>
          <p:cNvSpPr/>
          <p:nvPr/>
        </p:nvSpPr>
        <p:spPr>
          <a:xfrm rot="19777820">
            <a:off x="2024330" y="1064309"/>
            <a:ext cx="370703" cy="1301578"/>
          </a:xfrm>
          <a:prstGeom prst="curved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urved Right Arrow 12"/>
          <p:cNvSpPr/>
          <p:nvPr/>
        </p:nvSpPr>
        <p:spPr>
          <a:xfrm rot="8957433">
            <a:off x="2425868" y="772665"/>
            <a:ext cx="370703" cy="1301578"/>
          </a:xfrm>
          <a:prstGeom prst="curvedRight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TextBox 13"/>
          <p:cNvSpPr txBox="1"/>
          <p:nvPr/>
        </p:nvSpPr>
        <p:spPr>
          <a:xfrm rot="19432658">
            <a:off x="2152173" y="1238787"/>
            <a:ext cx="575350" cy="646331"/>
          </a:xfrm>
          <a:prstGeom prst="rect">
            <a:avLst/>
          </a:prstGeom>
          <a:noFill/>
        </p:spPr>
        <p:txBody>
          <a:bodyPr wrap="none" rtlCol="0">
            <a:spAutoFit/>
          </a:bodyPr>
          <a:lstStyle/>
          <a:p>
            <a:r>
              <a:rPr lang="en-US" dirty="0" smtClean="0"/>
              <a:t>N, P</a:t>
            </a:r>
          </a:p>
          <a:p>
            <a:r>
              <a:rPr lang="en-US" dirty="0" smtClean="0"/>
              <a:t>CO</a:t>
            </a:r>
            <a:r>
              <a:rPr lang="en-US" baseline="-25000" dirty="0" smtClean="0"/>
              <a:t>2</a:t>
            </a:r>
            <a:endParaRPr lang="en-US" baseline="-25000" dirty="0"/>
          </a:p>
        </p:txBody>
      </p:sp>
      <p:sp>
        <p:nvSpPr>
          <p:cNvPr id="17" name="TextBox 16"/>
          <p:cNvSpPr txBox="1"/>
          <p:nvPr/>
        </p:nvSpPr>
        <p:spPr>
          <a:xfrm rot="20227310">
            <a:off x="4593957" y="3097291"/>
            <a:ext cx="846450" cy="276999"/>
          </a:xfrm>
          <a:prstGeom prst="rect">
            <a:avLst/>
          </a:prstGeom>
          <a:noFill/>
        </p:spPr>
        <p:txBody>
          <a:bodyPr wrap="none" rtlCol="0">
            <a:spAutoFit/>
          </a:bodyPr>
          <a:lstStyle/>
          <a:p>
            <a:r>
              <a:rPr lang="en-US" sz="1200" dirty="0" smtClean="0"/>
              <a:t>Carnivores</a:t>
            </a:r>
            <a:endParaRPr lang="en-US" dirty="0"/>
          </a:p>
        </p:txBody>
      </p:sp>
      <p:sp>
        <p:nvSpPr>
          <p:cNvPr id="20" name="TextBox 19"/>
          <p:cNvSpPr txBox="1"/>
          <p:nvPr/>
        </p:nvSpPr>
        <p:spPr>
          <a:xfrm rot="20202059">
            <a:off x="4836404" y="3675378"/>
            <a:ext cx="811441" cy="261610"/>
          </a:xfrm>
          <a:prstGeom prst="rect">
            <a:avLst/>
          </a:prstGeom>
          <a:noFill/>
        </p:spPr>
        <p:txBody>
          <a:bodyPr wrap="none" rtlCol="0">
            <a:spAutoFit/>
          </a:bodyPr>
          <a:lstStyle/>
          <a:p>
            <a:r>
              <a:rPr lang="en-US" sz="1100" dirty="0" smtClean="0"/>
              <a:t>Herbivores</a:t>
            </a:r>
            <a:endParaRPr lang="en-US" dirty="0"/>
          </a:p>
        </p:txBody>
      </p:sp>
      <p:sp>
        <p:nvSpPr>
          <p:cNvPr id="22" name="TextBox 21"/>
          <p:cNvSpPr txBox="1"/>
          <p:nvPr/>
        </p:nvSpPr>
        <p:spPr>
          <a:xfrm>
            <a:off x="5666498" y="2737198"/>
            <a:ext cx="668837" cy="369332"/>
          </a:xfrm>
          <a:prstGeom prst="rect">
            <a:avLst/>
          </a:prstGeom>
          <a:noFill/>
        </p:spPr>
        <p:txBody>
          <a:bodyPr wrap="none" rtlCol="0">
            <a:spAutoFit/>
          </a:bodyPr>
          <a:lstStyle/>
          <a:p>
            <a:r>
              <a:rPr lang="en-US" dirty="0" smtClean="0"/>
              <a:t>Coral</a:t>
            </a:r>
            <a:endParaRPr lang="en-US" dirty="0"/>
          </a:p>
        </p:txBody>
      </p:sp>
      <p:sp>
        <p:nvSpPr>
          <p:cNvPr id="23" name="TextBox 22"/>
          <p:cNvSpPr txBox="1"/>
          <p:nvPr/>
        </p:nvSpPr>
        <p:spPr>
          <a:xfrm>
            <a:off x="4553376" y="4815063"/>
            <a:ext cx="701346" cy="369332"/>
          </a:xfrm>
          <a:prstGeom prst="rect">
            <a:avLst/>
          </a:prstGeom>
          <a:noFill/>
        </p:spPr>
        <p:txBody>
          <a:bodyPr wrap="none" rtlCol="0">
            <a:spAutoFit/>
          </a:bodyPr>
          <a:lstStyle/>
          <a:p>
            <a:r>
              <a:rPr lang="en-US" dirty="0" smtClean="0"/>
              <a:t>Algae</a:t>
            </a:r>
            <a:endParaRPr lang="en-US" dirty="0"/>
          </a:p>
        </p:txBody>
      </p:sp>
      <p:pic>
        <p:nvPicPr>
          <p:cNvPr id="1034" name="Picture 10" descr="Image result for shark diagram"/>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667" b="100000" l="0" r="100000">
                        <a14:backgroundMark x1="6667" y1="16667" x2="6667" y2="16667"/>
                        <a14:backgroundMark x1="15333" y1="16000" x2="15333" y2="16000"/>
                        <a14:backgroundMark x1="60000" y1="24667" x2="60000" y2="24667"/>
                        <a14:backgroundMark x1="83333" y1="6000" x2="83333" y2="6000"/>
                        <a14:backgroundMark x1="95000" y1="48000" x2="95000" y2="48000"/>
                        <a14:backgroundMark x1="72000" y1="80667" x2="72000" y2="80667"/>
                        <a14:backgroundMark x1="39667" y1="94000" x2="39667" y2="94000"/>
                        <a14:backgroundMark x1="12667" y1="75333" x2="12667" y2="75333"/>
                        <a14:backgroundMark x1="3000" y1="76000" x2="3000" y2="76000"/>
                        <a14:backgroundMark x1="74667" y1="22000" x2="74667" y2="22000"/>
                        <a14:backgroundMark x1="28333" y1="15333" x2="28333" y2="15333"/>
                        <a14:backgroundMark x1="62667" y1="12667" x2="62667" y2="12667"/>
                        <a14:backgroundMark x1="49000" y1="14000" x2="49000" y2="14000"/>
                        <a14:backgroundMark x1="36667" y1="10667" x2="36667" y2="10667"/>
                        <a14:backgroundMark x1="19000" y1="25333" x2="19000" y2="25333"/>
                        <a14:backgroundMark x1="52000" y1="81333" x2="52000" y2="81333"/>
                        <a14:backgroundMark x1="60000" y1="70000" x2="60000" y2="70000"/>
                        <a14:backgroundMark x1="80000" y1="66000" x2="80000" y2="66000"/>
                        <a14:backgroundMark x1="86667" y1="76667" x2="87667" y2="78000"/>
                        <a14:backgroundMark x1="90667" y1="84000" x2="91333" y2="84667"/>
                        <a14:backgroundMark x1="93333" y1="88667" x2="93333" y2="88667"/>
                        <a14:backgroundMark x1="83333" y1="90667" x2="83333" y2="90667"/>
                        <a14:backgroundMark x1="68000" y1="92667" x2="68000" y2="92667"/>
                        <a14:backgroundMark x1="59333" y1="86000" x2="59333" y2="86000"/>
                        <a14:backgroundMark x1="40667" y1="75333" x2="40667" y2="75333"/>
                        <a14:backgroundMark x1="23667" y1="90000" x2="23667" y2="90000"/>
                        <a14:backgroundMark x1="10667" y1="89333" x2="10667" y2="89333"/>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3351858" y="2305461"/>
            <a:ext cx="1767465" cy="10100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barracuda drawin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16000" b="90000" l="0" r="100000"/>
                    </a14:imgEffect>
                  </a14:imgLayer>
                </a14:imgProps>
              </a:ext>
              <a:ext uri="{28A0092B-C50C-407E-A947-70E740481C1C}">
                <a14:useLocalDpi xmlns:a14="http://schemas.microsoft.com/office/drawing/2010/main" val="0"/>
              </a:ext>
            </a:extLst>
          </a:blip>
          <a:srcRect/>
          <a:stretch>
            <a:fillRect/>
          </a:stretch>
        </p:blipFill>
        <p:spPr bwMode="auto">
          <a:xfrm>
            <a:off x="3561878" y="2881499"/>
            <a:ext cx="1172655" cy="117265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parrotfish drawing"/>
          <p:cNvPicPr>
            <a:picLocks noChangeAspect="1" noChangeArrowheads="1"/>
          </p:cNvPicPr>
          <p:nvPr/>
        </p:nvPicPr>
        <p:blipFill>
          <a:blip r:embed="rId6" cstate="print">
            <a:extLst>
              <a:ext uri="{BEBA8EAE-BF5A-486C-A8C5-ECC9F3942E4B}">
                <a14:imgProps xmlns:a14="http://schemas.microsoft.com/office/drawing/2010/main">
                  <a14:imgLayer r:embed="rId7">
                    <a14:imgEffect>
                      <a14:backgroundRemoval t="9857" b="89785" l="671" r="98926"/>
                    </a14:imgEffect>
                  </a14:imgLayer>
                </a14:imgProps>
              </a:ext>
              <a:ext uri="{28A0092B-C50C-407E-A947-70E740481C1C}">
                <a14:useLocalDpi xmlns:a14="http://schemas.microsoft.com/office/drawing/2010/main" val="0"/>
              </a:ext>
            </a:extLst>
          </a:blip>
          <a:srcRect/>
          <a:stretch>
            <a:fillRect/>
          </a:stretch>
        </p:blipFill>
        <p:spPr bwMode="auto">
          <a:xfrm flipH="1">
            <a:off x="4907747" y="3435634"/>
            <a:ext cx="559052" cy="429915"/>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surgeonfish drawin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538" b="92308" l="0" r="100000">
                        <a14:foregroundMark x1="83621" y1="64615" x2="83621" y2="64615"/>
                        <a14:foregroundMark x1="97414" y1="46154" x2="97414" y2="46154"/>
                        <a14:foregroundMark x1="94828" y1="43077" x2="94828" y2="43077"/>
                        <a14:foregroundMark x1="97414" y1="44615" x2="97414" y2="44615"/>
                        <a14:foregroundMark x1="96552" y1="47692" x2="96552" y2="47692"/>
                        <a14:foregroundMark x1="87069" y1="72308" x2="87069" y2="72308"/>
                        <a14:foregroundMark x1="93103" y1="75385" x2="93103" y2="75385"/>
                        <a14:foregroundMark x1="95690" y1="75385" x2="95690" y2="75385"/>
                        <a14:foregroundMark x1="96552" y1="44615" x2="96552" y2="44615"/>
                        <a14:foregroundMark x1="96552" y1="44615" x2="96552" y2="44615"/>
                        <a14:foregroundMark x1="96552" y1="44615" x2="96552" y2="44615"/>
                        <a14:foregroundMark x1="96552" y1="44615" x2="96552" y2="44615"/>
                        <a14:foregroundMark x1="95690" y1="44615" x2="95690" y2="44615"/>
                        <a14:foregroundMark x1="95690" y1="44615" x2="95690" y2="44615"/>
                        <a14:foregroundMark x1="95690" y1="44615" x2="95690" y2="44615"/>
                        <a14:backgroundMark x1="6897" y1="6154" x2="6897" y2="6154"/>
                        <a14:backgroundMark x1="79310" y1="15385" x2="79310" y2="15385"/>
                        <a14:backgroundMark x1="96552" y1="60000" x2="96552" y2="60000"/>
                        <a14:backgroundMark x1="91379" y1="55385" x2="91379" y2="55385"/>
                        <a14:backgroundMark x1="99138" y1="43077" x2="99138" y2="43077"/>
                        <a14:backgroundMark x1="97414" y1="41538" x2="97414" y2="41538"/>
                        <a14:backgroundMark x1="95690" y1="41538" x2="95690" y2="41538"/>
                        <a14:backgroundMark x1="98276" y1="49231" x2="98276" y2="49231"/>
                        <a14:backgroundMark x1="96552" y1="49231" x2="96552" y2="49231"/>
                        <a14:backgroundMark x1="96552" y1="78462" x2="96552" y2="78462"/>
                        <a14:backgroundMark x1="97414" y1="73846" x2="97414" y2="73846"/>
                        <a14:backgroundMark x1="95690" y1="73846" x2="95690" y2="73846"/>
                        <a14:backgroundMark x1="97414" y1="75385" x2="97414" y2="75385"/>
                        <a14:backgroundMark x1="93103" y1="78462" x2="93103" y2="78462"/>
                        <a14:backgroundMark x1="95690" y1="78462" x2="95690" y2="78462"/>
                        <a14:backgroundMark x1="98276" y1="44615" x2="98276" y2="44615"/>
                        <a14:backgroundMark x1="96552" y1="44615" x2="96552" y2="44615"/>
                        <a14:backgroundMark x1="94828" y1="41538" x2="94828" y2="41538"/>
                        <a14:backgroundMark x1="97414" y1="43077" x2="97414" y2="43077"/>
                      </a14:backgroundRemoval>
                    </a14:imgEffect>
                  </a14:imgLayer>
                </a14:imgProps>
              </a:ext>
              <a:ext uri="{28A0092B-C50C-407E-A947-70E740481C1C}">
                <a14:useLocalDpi xmlns:a14="http://schemas.microsoft.com/office/drawing/2010/main" val="0"/>
              </a:ext>
            </a:extLst>
          </a:blip>
          <a:srcRect b="6661"/>
          <a:stretch/>
        </p:blipFill>
        <p:spPr bwMode="auto">
          <a:xfrm>
            <a:off x="5221408" y="3794961"/>
            <a:ext cx="513785" cy="269753"/>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Image result for thermometer drawing"/>
          <p:cNvPicPr>
            <a:picLocks noChangeAspect="1" noChangeArrowheads="1"/>
          </p:cNvPicPr>
          <p:nvPr/>
        </p:nvPicPr>
        <p:blipFill>
          <a:blip r:embed="rId10" cstate="print">
            <a:extLst>
              <a:ext uri="{BEBA8EAE-BF5A-486C-A8C5-ECC9F3942E4B}">
                <a14:imgProps xmlns:a14="http://schemas.microsoft.com/office/drawing/2010/main">
                  <a14:imgLayer r:embed="rId11">
                    <a14:imgEffect>
                      <a14:backgroundRemoval t="0" b="99429" l="0" r="100000"/>
                    </a14:imgEffect>
                  </a14:imgLayer>
                </a14:imgProps>
              </a:ext>
              <a:ext uri="{28A0092B-C50C-407E-A947-70E740481C1C}">
                <a14:useLocalDpi xmlns:a14="http://schemas.microsoft.com/office/drawing/2010/main" val="0"/>
              </a:ext>
            </a:extLst>
          </a:blip>
          <a:srcRect/>
          <a:stretch>
            <a:fillRect/>
          </a:stretch>
        </p:blipFill>
        <p:spPr bwMode="auto">
          <a:xfrm>
            <a:off x="6226951" y="1019758"/>
            <a:ext cx="1065059" cy="1250908"/>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Image result for Mangrove drawing"/>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0" b="99342" l="0" r="99346">
                        <a14:foregroundMark x1="38235" y1="79605" x2="38235" y2="79605"/>
                        <a14:backgroundMark x1="65359" y1="50987" x2="65359" y2="50987"/>
                        <a14:backgroundMark x1="52288" y1="58224" x2="52288" y2="58224"/>
                        <a14:backgroundMark x1="50980" y1="66776" x2="50980" y2="66776"/>
                        <a14:backgroundMark x1="49020" y1="62500" x2="49020" y2="62500"/>
                        <a14:backgroundMark x1="53268" y1="77303" x2="53268" y2="77303"/>
                        <a14:backgroundMark x1="53595" y1="75000" x2="53595" y2="75000"/>
                        <a14:backgroundMark x1="50980" y1="74342" x2="50980" y2="74342"/>
                        <a14:backgroundMark x1="58170" y1="76645" x2="58170" y2="76645"/>
                        <a14:backgroundMark x1="62745" y1="74671" x2="62745" y2="74671"/>
                        <a14:backgroundMark x1="77778" y1="68092" x2="77778" y2="68092"/>
                        <a14:backgroundMark x1="77451" y1="67105" x2="77451" y2="67105"/>
                        <a14:backgroundMark x1="56209" y1="34211" x2="56209" y2="34211"/>
                        <a14:backgroundMark x1="48039" y1="31250" x2="48039" y2="31250"/>
                        <a14:backgroundMark x1="66340" y1="37171" x2="66340" y2="37171"/>
                        <a14:backgroundMark x1="78431" y1="32566" x2="78431" y2="32566"/>
                        <a14:backgroundMark x1="62418" y1="35526" x2="62418" y2="35526"/>
                        <a14:backgroundMark x1="75490" y1="31250" x2="75490" y2="31250"/>
                        <a14:backgroundMark x1="84314" y1="27961" x2="84314" y2="27961"/>
                        <a14:backgroundMark x1="39869" y1="26316" x2="39869" y2="26316"/>
                        <a14:backgroundMark x1="41830" y1="30592" x2="41830" y2="30592"/>
                        <a14:backgroundMark x1="36601" y1="26316" x2="36601" y2="26316"/>
                        <a14:backgroundMark x1="31699" y1="25329" x2="31699" y2="25329"/>
                      </a14:backgroundRemoval>
                    </a14:imgEffect>
                  </a14:imgLayer>
                </a14:imgProps>
              </a:ext>
              <a:ext uri="{28A0092B-C50C-407E-A947-70E740481C1C}">
                <a14:useLocalDpi xmlns:a14="http://schemas.microsoft.com/office/drawing/2010/main" val="0"/>
              </a:ext>
            </a:extLst>
          </a:blip>
          <a:srcRect/>
          <a:stretch>
            <a:fillRect/>
          </a:stretch>
        </p:blipFill>
        <p:spPr bwMode="auto">
          <a:xfrm>
            <a:off x="47255" y="2419940"/>
            <a:ext cx="2914650" cy="2895601"/>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Thalassia"/>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ackgroundRemoval t="0" b="99735" l="0" r="37101">
                        <a14:backgroundMark x1="20393" y1="47480" x2="20393" y2="47480"/>
                        <a14:backgroundMark x1="21130" y1="49072" x2="21130" y2="49072"/>
                        <a14:backgroundMark x1="22604" y1="41379" x2="22604" y2="41379"/>
                        <a14:backgroundMark x1="25799" y1="43236" x2="25799" y2="43236"/>
                        <a14:backgroundMark x1="29975" y1="25995" x2="29975" y2="25995"/>
                      </a14:backgroundRemoval>
                    </a14:imgEffect>
                  </a14:imgLayer>
                </a14:imgProps>
              </a:ext>
              <a:ext uri="{28A0092B-C50C-407E-A947-70E740481C1C}">
                <a14:useLocalDpi xmlns:a14="http://schemas.microsoft.com/office/drawing/2010/main" val="0"/>
              </a:ext>
            </a:extLst>
          </a:blip>
          <a:srcRect r="62543"/>
          <a:stretch/>
        </p:blipFill>
        <p:spPr bwMode="auto">
          <a:xfrm flipH="1">
            <a:off x="2940835" y="4309700"/>
            <a:ext cx="218302" cy="53984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4" descr="Thalassia"/>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ackgroundRemoval t="0" b="99735" l="0" r="37101">
                        <a14:backgroundMark x1="20393" y1="47480" x2="20393" y2="47480"/>
                        <a14:backgroundMark x1="21130" y1="49072" x2="21130" y2="49072"/>
                        <a14:backgroundMark x1="22604" y1="41379" x2="22604" y2="41379"/>
                        <a14:backgroundMark x1="25799" y1="43236" x2="25799" y2="43236"/>
                        <a14:backgroundMark x1="29975" y1="25995" x2="29975" y2="25995"/>
                      </a14:backgroundRemoval>
                    </a14:imgEffect>
                  </a14:imgLayer>
                </a14:imgProps>
              </a:ext>
              <a:ext uri="{28A0092B-C50C-407E-A947-70E740481C1C}">
                <a14:useLocalDpi xmlns:a14="http://schemas.microsoft.com/office/drawing/2010/main" val="0"/>
              </a:ext>
            </a:extLst>
          </a:blip>
          <a:srcRect r="62543"/>
          <a:stretch/>
        </p:blipFill>
        <p:spPr bwMode="auto">
          <a:xfrm flipH="1">
            <a:off x="3093235" y="4462100"/>
            <a:ext cx="218302" cy="53984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4" descr="Thalassia"/>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ackgroundRemoval t="0" b="99735" l="0" r="37101">
                        <a14:backgroundMark x1="20393" y1="47480" x2="20393" y2="47480"/>
                        <a14:backgroundMark x1="21130" y1="49072" x2="21130" y2="49072"/>
                        <a14:backgroundMark x1="22604" y1="41379" x2="22604" y2="41379"/>
                        <a14:backgroundMark x1="25799" y1="43236" x2="25799" y2="43236"/>
                        <a14:backgroundMark x1="29975" y1="25995" x2="29975" y2="25995"/>
                      </a14:backgroundRemoval>
                    </a14:imgEffect>
                  </a14:imgLayer>
                </a14:imgProps>
              </a:ext>
              <a:ext uri="{28A0092B-C50C-407E-A947-70E740481C1C}">
                <a14:useLocalDpi xmlns:a14="http://schemas.microsoft.com/office/drawing/2010/main" val="0"/>
              </a:ext>
            </a:extLst>
          </a:blip>
          <a:srcRect r="62543"/>
          <a:stretch/>
        </p:blipFill>
        <p:spPr bwMode="auto">
          <a:xfrm flipH="1">
            <a:off x="3245635" y="4614500"/>
            <a:ext cx="218302" cy="53984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4" descr="Thalassia"/>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ackgroundRemoval t="0" b="99735" l="0" r="37101">
                        <a14:backgroundMark x1="20393" y1="47480" x2="20393" y2="47480"/>
                        <a14:backgroundMark x1="21130" y1="49072" x2="21130" y2="49072"/>
                        <a14:backgroundMark x1="22604" y1="41379" x2="22604" y2="41379"/>
                        <a14:backgroundMark x1="25799" y1="43236" x2="25799" y2="43236"/>
                        <a14:backgroundMark x1="29975" y1="25995" x2="29975" y2="25995"/>
                      </a14:backgroundRemoval>
                    </a14:imgEffect>
                  </a14:imgLayer>
                </a14:imgProps>
              </a:ext>
              <a:ext uri="{28A0092B-C50C-407E-A947-70E740481C1C}">
                <a14:useLocalDpi xmlns:a14="http://schemas.microsoft.com/office/drawing/2010/main" val="0"/>
              </a:ext>
            </a:extLst>
          </a:blip>
          <a:srcRect r="62543"/>
          <a:stretch/>
        </p:blipFill>
        <p:spPr bwMode="auto">
          <a:xfrm flipH="1">
            <a:off x="3324128" y="4720545"/>
            <a:ext cx="218302" cy="53984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4" descr="Thalassia"/>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ackgroundRemoval t="0" b="99735" l="0" r="37101">
                        <a14:backgroundMark x1="20393" y1="47480" x2="20393" y2="47480"/>
                        <a14:backgroundMark x1="21130" y1="49072" x2="21130" y2="49072"/>
                        <a14:backgroundMark x1="22604" y1="41379" x2="22604" y2="41379"/>
                        <a14:backgroundMark x1="25799" y1="43236" x2="25799" y2="43236"/>
                        <a14:backgroundMark x1="29975" y1="25995" x2="29975" y2="25995"/>
                      </a14:backgroundRemoval>
                    </a14:imgEffect>
                  </a14:imgLayer>
                </a14:imgProps>
              </a:ext>
              <a:ext uri="{28A0092B-C50C-407E-A947-70E740481C1C}">
                <a14:useLocalDpi xmlns:a14="http://schemas.microsoft.com/office/drawing/2010/main" val="0"/>
              </a:ext>
            </a:extLst>
          </a:blip>
          <a:srcRect r="62543"/>
          <a:stretch/>
        </p:blipFill>
        <p:spPr bwMode="auto">
          <a:xfrm flipH="1">
            <a:off x="2936284" y="4614500"/>
            <a:ext cx="218302" cy="53984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4" descr="Thalassia"/>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ackgroundRemoval t="0" b="99735" l="0" r="37101">
                        <a14:backgroundMark x1="20393" y1="47480" x2="20393" y2="47480"/>
                        <a14:backgroundMark x1="21130" y1="49072" x2="21130" y2="49072"/>
                        <a14:backgroundMark x1="22604" y1="41379" x2="22604" y2="41379"/>
                        <a14:backgroundMark x1="25799" y1="43236" x2="25799" y2="43236"/>
                        <a14:backgroundMark x1="29975" y1="25995" x2="29975" y2="25995"/>
                      </a14:backgroundRemoval>
                    </a14:imgEffect>
                  </a14:imgLayer>
                </a14:imgProps>
              </a:ext>
              <a:ext uri="{28A0092B-C50C-407E-A947-70E740481C1C}">
                <a14:useLocalDpi xmlns:a14="http://schemas.microsoft.com/office/drawing/2010/main" val="0"/>
              </a:ext>
            </a:extLst>
          </a:blip>
          <a:srcRect r="62543"/>
          <a:stretch/>
        </p:blipFill>
        <p:spPr bwMode="auto">
          <a:xfrm flipH="1">
            <a:off x="3427730" y="4395446"/>
            <a:ext cx="218302" cy="53984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4" descr="Thalassia"/>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ackgroundRemoval t="0" b="99735" l="0" r="37101">
                        <a14:backgroundMark x1="20393" y1="47480" x2="20393" y2="47480"/>
                        <a14:backgroundMark x1="21130" y1="49072" x2="21130" y2="49072"/>
                        <a14:backgroundMark x1="22604" y1="41379" x2="22604" y2="41379"/>
                        <a14:backgroundMark x1="25799" y1="43236" x2="25799" y2="43236"/>
                        <a14:backgroundMark x1="29975" y1="25995" x2="29975" y2="25995"/>
                      </a14:backgroundRemoval>
                    </a14:imgEffect>
                  </a14:imgLayer>
                </a14:imgProps>
              </a:ext>
              <a:ext uri="{28A0092B-C50C-407E-A947-70E740481C1C}">
                <a14:useLocalDpi xmlns:a14="http://schemas.microsoft.com/office/drawing/2010/main" val="0"/>
              </a:ext>
            </a:extLst>
          </a:blip>
          <a:srcRect r="62543"/>
          <a:stretch/>
        </p:blipFill>
        <p:spPr bwMode="auto">
          <a:xfrm flipH="1">
            <a:off x="3245634" y="4227056"/>
            <a:ext cx="218302" cy="539844"/>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descr="Image result for sea turtle drawing"/>
          <p:cNvPicPr>
            <a:picLocks noChangeAspect="1" noChangeArrowheads="1"/>
          </p:cNvPicPr>
          <p:nvPr/>
        </p:nvPicPr>
        <p:blipFill>
          <a:blip r:embed="rId16" cstate="print">
            <a:extLst>
              <a:ext uri="{BEBA8EAE-BF5A-486C-A8C5-ECC9F3942E4B}">
                <a14:imgProps xmlns:a14="http://schemas.microsoft.com/office/drawing/2010/main">
                  <a14:imgLayer r:embed="rId17">
                    <a14:imgEffect>
                      <a14:backgroundRemoval t="9977" b="95978" l="1924" r="99188"/>
                    </a14:imgEffect>
                  </a14:imgLayer>
                </a14:imgProps>
              </a:ext>
              <a:ext uri="{28A0092B-C50C-407E-A947-70E740481C1C}">
                <a14:useLocalDpi xmlns:a14="http://schemas.microsoft.com/office/drawing/2010/main"/>
              </a:ext>
            </a:extLst>
          </a:blip>
          <a:srcRect/>
          <a:stretch>
            <a:fillRect/>
          </a:stretch>
        </p:blipFill>
        <p:spPr bwMode="auto">
          <a:xfrm flipH="1">
            <a:off x="3468741" y="4417296"/>
            <a:ext cx="1081622" cy="639719"/>
          </a:xfrm>
          <a:prstGeom prst="rect">
            <a:avLst/>
          </a:prstGeom>
          <a:noFill/>
          <a:extLst>
            <a:ext uri="{909E8E84-426E-40DD-AFC4-6F175D3DCCD1}">
              <a14:hiddenFill xmlns:a14="http://schemas.microsoft.com/office/drawing/2010/main">
                <a:solidFill>
                  <a:srgbClr val="FFFFFF"/>
                </a:solidFill>
              </a14:hiddenFill>
            </a:ext>
          </a:extLst>
        </p:spPr>
      </p:pic>
      <p:pic>
        <p:nvPicPr>
          <p:cNvPr id="1054" name="Picture 30" descr="Image result for brain coral drawing"/>
          <p:cNvPicPr>
            <a:picLocks noChangeAspect="1" noChangeArrowheads="1"/>
          </p:cNvPicPr>
          <p:nvPr/>
        </p:nvPicPr>
        <p:blipFill>
          <a:blip r:embed="rId18" cstate="print">
            <a:extLst>
              <a:ext uri="{BEBA8EAE-BF5A-486C-A8C5-ECC9F3942E4B}">
                <a14:imgProps xmlns:a14="http://schemas.microsoft.com/office/drawing/2010/main">
                  <a14:imgLayer r:embed="rId19">
                    <a14:imgEffect>
                      <a14:backgroundRemoval t="10000" b="90000" l="0" r="99667"/>
                    </a14:imgEffect>
                  </a14:imgLayer>
                </a14:imgProps>
              </a:ext>
              <a:ext uri="{28A0092B-C50C-407E-A947-70E740481C1C}">
                <a14:useLocalDpi xmlns:a14="http://schemas.microsoft.com/office/drawing/2010/main" val="0"/>
              </a:ext>
            </a:extLst>
          </a:blip>
          <a:srcRect/>
          <a:stretch>
            <a:fillRect/>
          </a:stretch>
        </p:blipFill>
        <p:spPr bwMode="auto">
          <a:xfrm>
            <a:off x="5758290" y="3165831"/>
            <a:ext cx="603992" cy="603992"/>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descr="Image result for staghorn coral drawing"/>
          <p:cNvPicPr>
            <a:picLocks noChangeAspect="1" noChangeArrowheads="1"/>
          </p:cNvPicPr>
          <p:nvPr/>
        </p:nvPicPr>
        <p:blipFill>
          <a:blip r:embed="rId20" cstate="print">
            <a:extLst>
              <a:ext uri="{BEBA8EAE-BF5A-486C-A8C5-ECC9F3942E4B}">
                <a14:imgProps xmlns:a14="http://schemas.microsoft.com/office/drawing/2010/main">
                  <a14:imgLayer r:embed="rId21">
                    <a14:imgEffect>
                      <a14:backgroundRemoval t="3774" b="100000" l="0" r="100000">
                        <a14:backgroundMark x1="47664" y1="51572" x2="47664" y2="51572"/>
                        <a14:backgroundMark x1="30841" y1="47170" x2="30841" y2="47170"/>
                        <a14:backgroundMark x1="57009" y1="35849" x2="57009" y2="35849"/>
                        <a14:backgroundMark x1="58879" y1="66038" x2="58879" y2="66038"/>
                        <a14:backgroundMark x1="39252" y1="72327" x2="39252" y2="72327"/>
                        <a14:backgroundMark x1="31776" y1="62264" x2="31776" y2="62264"/>
                        <a14:backgroundMark x1="72897" y1="42138" x2="72897" y2="42138"/>
                        <a14:backgroundMark x1="30841" y1="28931" x2="30841" y2="28931"/>
                        <a14:backgroundMark x1="65421" y1="16981" x2="65421" y2="16981"/>
                      </a14:backgroundRemoval>
                    </a14:imgEffect>
                  </a14:imgLayer>
                </a14:imgProps>
              </a:ext>
              <a:ext uri="{28A0092B-C50C-407E-A947-70E740481C1C}">
                <a14:useLocalDpi xmlns:a14="http://schemas.microsoft.com/office/drawing/2010/main" val="0"/>
              </a:ext>
            </a:extLst>
          </a:blip>
          <a:srcRect/>
          <a:stretch>
            <a:fillRect/>
          </a:stretch>
        </p:blipFill>
        <p:spPr bwMode="auto">
          <a:xfrm>
            <a:off x="5672224" y="3429238"/>
            <a:ext cx="388062" cy="576654"/>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Image result for leafy algae drawing"/>
          <p:cNvPicPr>
            <a:picLocks noChangeAspect="1" noChangeArrowheads="1"/>
          </p:cNvPicPr>
          <p:nvPr/>
        </p:nvPicPr>
        <p:blipFill rotWithShape="1">
          <a:blip r:embed="rId22" cstate="print">
            <a:extLst>
              <a:ext uri="{BEBA8EAE-BF5A-486C-A8C5-ECC9F3942E4B}">
                <a14:imgProps xmlns:a14="http://schemas.microsoft.com/office/drawing/2010/main">
                  <a14:imgLayer r:embed="rId23">
                    <a14:imgEffect>
                      <a14:backgroundRemoval t="2703" b="97072" l="485" r="97900">
                        <a14:foregroundMark x1="40226" y1="50225" x2="40226" y2="50225"/>
                        <a14:foregroundMark x1="53796" y1="13063" x2="53796" y2="13063"/>
                        <a14:foregroundMark x1="77544" y1="14414" x2="77544" y2="14414"/>
                        <a14:foregroundMark x1="84168" y1="34910" x2="84168" y2="34910"/>
                        <a14:foregroundMark x1="43134" y1="58559" x2="43134" y2="58559"/>
                        <a14:foregroundMark x1="27625" y1="82207" x2="27625" y2="82207"/>
                        <a14:foregroundMark x1="12601" y1="50225" x2="12601" y2="50225"/>
                        <a14:backgroundMark x1="14701" y1="24324" x2="14701" y2="24324"/>
                        <a14:backgroundMark x1="26494" y1="34459" x2="26494" y2="34459"/>
                        <a14:backgroundMark x1="27302" y1="46171" x2="27302" y2="46171"/>
                        <a14:backgroundMark x1="24394" y1="61486" x2="24394" y2="61486"/>
                        <a14:backgroundMark x1="21486" y1="67568" x2="21486" y2="67568"/>
                        <a14:backgroundMark x1="11955" y1="68694" x2="11955" y2="68694"/>
                        <a14:backgroundMark x1="6785" y1="69369" x2="6785" y2="69369"/>
                        <a14:backgroundMark x1="6947" y1="27252" x2="6947" y2="27252"/>
                        <a14:backgroundMark x1="15347" y1="16667" x2="15347" y2="16667"/>
                        <a14:backgroundMark x1="21163" y1="25450" x2="21163" y2="25450"/>
                        <a14:backgroundMark x1="38934" y1="15315" x2="38934" y2="15315"/>
                        <a14:backgroundMark x1="50727" y1="12838" x2="50727" y2="12838"/>
                        <a14:backgroundMark x1="52666" y1="6757" x2="52666" y2="6757"/>
                        <a14:backgroundMark x1="47334" y1="34685" x2="47334" y2="34685"/>
                      </a14:backgroundRemoval>
                    </a14:imgEffect>
                  </a14:imgLayer>
                </a14:imgProps>
              </a:ext>
              <a:ext uri="{28A0092B-C50C-407E-A947-70E740481C1C}">
                <a14:useLocalDpi xmlns:a14="http://schemas.microsoft.com/office/drawing/2010/main" val="0"/>
              </a:ext>
            </a:extLst>
          </a:blip>
          <a:srcRect l="1137" t="3000" r="1899" b="2806"/>
          <a:stretch/>
        </p:blipFill>
        <p:spPr bwMode="auto">
          <a:xfrm>
            <a:off x="3194186" y="906190"/>
            <a:ext cx="1257884" cy="876494"/>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Image result for dictyota drawing"/>
          <p:cNvPicPr>
            <a:picLocks noChangeAspect="1" noChangeArrowheads="1"/>
          </p:cNvPicPr>
          <p:nvPr/>
        </p:nvPicPr>
        <p:blipFill>
          <a:blip r:embed="rId24" cstate="print">
            <a:extLst>
              <a:ext uri="{BEBA8EAE-BF5A-486C-A8C5-ECC9F3942E4B}">
                <a14:imgProps xmlns:a14="http://schemas.microsoft.com/office/drawing/2010/main">
                  <a14:imgLayer r:embed="rId25">
                    <a14:imgEffect>
                      <a14:backgroundRemoval t="0" b="98058" l="0" r="99000">
                        <a14:foregroundMark x1="49200" y1="53891" x2="49200" y2="53891"/>
                        <a14:foregroundMark x1="49600" y1="62451" x2="49600" y2="62451"/>
                        <a14:foregroundMark x1="63000" y1="42233" x2="63000" y2="42233"/>
                        <a14:foregroundMark x1="66500" y1="38350" x2="66500" y2="38350"/>
                        <a14:foregroundMark x1="64000" y1="21845" x2="64000" y2="21845"/>
                        <a14:foregroundMark x1="66500" y1="16505" x2="66500" y2="16505"/>
                        <a14:foregroundMark x1="62000" y1="23301" x2="62000" y2="23301"/>
                        <a14:foregroundMark x1="62000" y1="27184" x2="62000" y2="27184"/>
                        <a14:foregroundMark x1="72000" y1="29126" x2="72000" y2="29126"/>
                        <a14:foregroundMark x1="68500" y1="25243" x2="68500" y2="25243"/>
                        <a14:foregroundMark x1="90000" y1="38350" x2="90000" y2="38350"/>
                        <a14:foregroundMark x1="86500" y1="49515" x2="86500" y2="49515"/>
                        <a14:foregroundMark x1="76000" y1="49029" x2="76000" y2="49029"/>
                        <a14:foregroundMark x1="81500" y1="54854" x2="81500" y2="54854"/>
                        <a14:foregroundMark x1="93500" y1="46117" x2="93500" y2="46117"/>
                        <a14:foregroundMark x1="90000" y1="42718" x2="90000" y2="42718"/>
                        <a14:foregroundMark x1="68000" y1="51942" x2="68000" y2="51942"/>
                        <a14:foregroundMark x1="52000" y1="81068" x2="52000" y2="81068"/>
                        <a14:foregroundMark x1="47000" y1="66990" x2="47000" y2="66990"/>
                        <a14:foregroundMark x1="48500" y1="47087" x2="48500" y2="47087"/>
                        <a14:foregroundMark x1="48500" y1="83981" x2="48500" y2="83981"/>
                        <a14:foregroundMark x1="47000" y1="91748" x2="47000" y2="91748"/>
                        <a14:foregroundMark x1="50000" y1="98058" x2="50000" y2="98058"/>
                        <a14:foregroundMark x1="52000" y1="93689" x2="52000" y2="93689"/>
                        <a14:foregroundMark x1="9500" y1="45146" x2="9500" y2="45146"/>
                        <a14:foregroundMark x1="5500" y1="50000" x2="5500" y2="50000"/>
                        <a14:backgroundMark x1="30400" y1="32490" x2="30400" y2="32490"/>
                        <a14:backgroundMark x1="38400" y1="27626" x2="38400" y2="27626"/>
                        <a14:backgroundMark x1="56600" y1="35798" x2="56600" y2="35798"/>
                        <a14:backgroundMark x1="39000" y1="30350" x2="39000" y2="30350"/>
                        <a14:backgroundMark x1="40200" y1="35019" x2="40200" y2="35019"/>
                        <a14:backgroundMark x1="51800" y1="56226" x2="51800" y2="56226"/>
                        <a14:backgroundMark x1="52000" y1="50973" x2="52000" y2="50973"/>
                        <a14:backgroundMark x1="51800" y1="60311" x2="51800" y2="60311"/>
                        <a14:backgroundMark x1="51800" y1="63424" x2="51800" y2="63424"/>
                        <a14:backgroundMark x1="49400" y1="74319" x2="49400" y2="74319"/>
                        <a14:backgroundMark x1="48200" y1="78210" x2="48200" y2="78210"/>
                        <a14:backgroundMark x1="51400" y1="65564" x2="51400" y2="65564"/>
                        <a14:backgroundMark x1="46600" y1="54669" x2="46600" y2="54669"/>
                        <a14:backgroundMark x1="62600" y1="18288" x2="62600" y2="18288"/>
                        <a14:backgroundMark x1="58600" y1="23930" x2="58600" y2="23930"/>
                        <a14:backgroundMark x1="69200" y1="29767" x2="69200" y2="29767"/>
                        <a14:backgroundMark x1="67600" y1="31518" x2="67600" y2="31518"/>
                        <a14:backgroundMark x1="64400" y1="28988" x2="64400" y2="28988"/>
                        <a14:backgroundMark x1="63000" y1="31712" x2="63000" y2="31712"/>
                        <a14:backgroundMark x1="59000" y1="31323" x2="59000" y2="31323"/>
                        <a14:backgroundMark x1="87200" y1="42607" x2="87200" y2="42607"/>
                        <a14:backgroundMark x1="79600" y1="51167" x2="79600" y2="51167"/>
                        <a14:backgroundMark x1="77800" y1="52140" x2="77800" y2="52140"/>
                        <a14:backgroundMark x1="83200" y1="49805" x2="83200" y2="49805"/>
                        <a14:backgroundMark x1="83800" y1="44942" x2="83800" y2="44942"/>
                        <a14:backgroundMark x1="67200" y1="56809" x2="67200" y2="56809"/>
                        <a14:backgroundMark x1="50400" y1="71984" x2="50400" y2="71984"/>
                        <a14:backgroundMark x1="46800" y1="58560" x2="46800" y2="58560"/>
                        <a14:backgroundMark x1="45000" y1="39883" x2="45000" y2="39883"/>
                        <a14:backgroundMark x1="44600" y1="42607" x2="44600" y2="42607"/>
                        <a14:backgroundMark x1="44400" y1="44358" x2="44400" y2="44358"/>
                        <a14:backgroundMark x1="7500" y1="1942" x2="7500" y2="1942"/>
                        <a14:backgroundMark x1="32500" y1="4854" x2="32500" y2="4854"/>
                        <a14:backgroundMark x1="41500" y1="50000" x2="41500" y2="50000"/>
                        <a14:backgroundMark x1="74000" y1="44660" x2="74000" y2="44660"/>
                        <a14:backgroundMark x1="58000" y1="60680" x2="58000" y2="60680"/>
                        <a14:backgroundMark x1="60000" y1="58252" x2="60000" y2="58252"/>
                        <a14:backgroundMark x1="62000" y1="51456" x2="62000" y2="51456"/>
                        <a14:backgroundMark x1="3500" y1="45146" x2="3500" y2="45146"/>
                      </a14:backgroundRemoval>
                    </a14:imgEffect>
                  </a14:imgLayer>
                </a14:imgProps>
              </a:ext>
              <a:ext uri="{28A0092B-C50C-407E-A947-70E740481C1C}">
                <a14:useLocalDpi xmlns:a14="http://schemas.microsoft.com/office/drawing/2010/main" val="0"/>
              </a:ext>
            </a:extLst>
          </a:blip>
          <a:srcRect/>
          <a:stretch>
            <a:fillRect/>
          </a:stretch>
        </p:blipFill>
        <p:spPr bwMode="auto">
          <a:xfrm>
            <a:off x="4957004" y="4302748"/>
            <a:ext cx="832412" cy="85571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rot="20173704">
            <a:off x="5139736" y="4288365"/>
            <a:ext cx="761747" cy="261610"/>
          </a:xfrm>
          <a:prstGeom prst="rect">
            <a:avLst/>
          </a:prstGeom>
          <a:noFill/>
        </p:spPr>
        <p:txBody>
          <a:bodyPr wrap="none" rtlCol="0">
            <a:spAutoFit/>
          </a:bodyPr>
          <a:lstStyle/>
          <a:p>
            <a:r>
              <a:rPr lang="en-US" sz="1050" dirty="0" smtClean="0"/>
              <a:t>Producers</a:t>
            </a:r>
            <a:endParaRPr lang="en-US" sz="1050" dirty="0"/>
          </a:p>
        </p:txBody>
      </p:sp>
      <p:pic>
        <p:nvPicPr>
          <p:cNvPr id="1068" name="Picture 44" descr="Image result for sponge sketch"/>
          <p:cNvPicPr>
            <a:picLocks noChangeAspect="1" noChangeArrowheads="1"/>
          </p:cNvPicPr>
          <p:nvPr/>
        </p:nvPicPr>
        <p:blipFill>
          <a:blip r:embed="rId26" cstate="print">
            <a:extLst>
              <a:ext uri="{BEBA8EAE-BF5A-486C-A8C5-ECC9F3942E4B}">
                <a14:imgProps xmlns:a14="http://schemas.microsoft.com/office/drawing/2010/main">
                  <a14:imgLayer r:embed="rId27">
                    <a14:imgEffect>
                      <a14:backgroundRemoval t="638" b="98246" l="781" r="99219">
                        <a14:foregroundMark x1="15000" y1="11802" x2="15000" y2="11802"/>
                        <a14:foregroundMark x1="20938" y1="3828" x2="20938" y2="3828"/>
                        <a14:foregroundMark x1="17500" y1="6380" x2="17500" y2="6380"/>
                        <a14:foregroundMark x1="23438" y1="2552" x2="23438" y2="2552"/>
                        <a14:foregroundMark x1="25938" y1="2073" x2="25938" y2="2073"/>
                        <a14:foregroundMark x1="29531" y1="2392" x2="29531" y2="2392"/>
                        <a14:foregroundMark x1="29531" y1="2871" x2="29531" y2="2871"/>
                        <a14:foregroundMark x1="8906" y1="65550" x2="8906" y2="65550"/>
                        <a14:foregroundMark x1="12812" y1="59011" x2="12812" y2="59011"/>
                        <a14:foregroundMark x1="15781" y1="55183" x2="15781" y2="55183"/>
                        <a14:foregroundMark x1="19688" y1="59011" x2="19688" y2="59011"/>
                        <a14:foregroundMark x1="20781" y1="56938" x2="20781" y2="56938"/>
                        <a14:foregroundMark x1="17813" y1="52153" x2="17813" y2="52153"/>
                        <a14:foregroundMark x1="20000" y1="66029" x2="20000" y2="66029"/>
                        <a14:foregroundMark x1="21406" y1="67145" x2="21406" y2="67145"/>
                        <a14:foregroundMark x1="24219" y1="65550" x2="24219" y2="65550"/>
                        <a14:foregroundMark x1="25000" y1="61882" x2="25156" y2="61404"/>
                        <a14:foregroundMark x1="23281" y1="58852" x2="23281" y2="58852"/>
                        <a14:foregroundMark x1="13438" y1="62520" x2="13438" y2="62520"/>
                        <a14:foregroundMark x1="15000" y1="64912" x2="15000" y2="64912"/>
                        <a14:foregroundMark x1="17500" y1="67145" x2="17500" y2="67145"/>
                        <a14:foregroundMark x1="17813" y1="70016" x2="17813" y2="70016"/>
                        <a14:foregroundMark x1="25469" y1="72727" x2="25469" y2="72727"/>
                        <a14:foregroundMark x1="30156" y1="70494" x2="30156" y2="70494"/>
                        <a14:foregroundMark x1="41719" y1="87081" x2="41719" y2="87081"/>
                        <a14:foregroundMark x1="46250" y1="84051" x2="46563" y2="83413"/>
                        <a14:foregroundMark x1="50625" y1="78469" x2="51094" y2="77352"/>
                        <a14:foregroundMark x1="52188" y1="74641" x2="52344" y2="74003"/>
                        <a14:foregroundMark x1="23906" y1="90431" x2="23906" y2="90431"/>
                        <a14:foregroundMark x1="18594" y1="86124" x2="18594" y2="86124"/>
                        <a14:foregroundMark x1="14375" y1="84211" x2="14375" y2="84211"/>
                        <a14:foregroundMark x1="16250" y1="9250" x2="16250" y2="9250"/>
                      </a14:backgroundRemoval>
                    </a14:imgEffect>
                  </a14:imgLayer>
                </a14:imgProps>
              </a:ext>
              <a:ext uri="{28A0092B-C50C-407E-A947-70E740481C1C}">
                <a14:useLocalDpi xmlns:a14="http://schemas.microsoft.com/office/drawing/2010/main" val="0"/>
              </a:ext>
            </a:extLst>
          </a:blip>
          <a:srcRect/>
          <a:stretch>
            <a:fillRect/>
          </a:stretch>
        </p:blipFill>
        <p:spPr bwMode="auto">
          <a:xfrm>
            <a:off x="6084215" y="4007890"/>
            <a:ext cx="1053652" cy="103224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6727501" y="4835999"/>
            <a:ext cx="878446" cy="369332"/>
          </a:xfrm>
          <a:prstGeom prst="rect">
            <a:avLst/>
          </a:prstGeom>
          <a:noFill/>
        </p:spPr>
        <p:txBody>
          <a:bodyPr wrap="none" rtlCol="0">
            <a:spAutoFit/>
          </a:bodyPr>
          <a:lstStyle/>
          <a:p>
            <a:r>
              <a:rPr lang="en-US" dirty="0" smtClean="0"/>
              <a:t>Sponge</a:t>
            </a:r>
            <a:endParaRPr lang="en-US" dirty="0"/>
          </a:p>
        </p:txBody>
      </p:sp>
      <p:pic>
        <p:nvPicPr>
          <p:cNvPr id="1070" name="Picture 46" descr="Image result for soft coral drawing"/>
          <p:cNvPicPr>
            <a:picLocks noChangeAspect="1" noChangeArrowheads="1"/>
          </p:cNvPicPr>
          <p:nvPr/>
        </p:nvPicPr>
        <p:blipFill>
          <a:blip r:embed="rId28" cstate="print">
            <a:extLst>
              <a:ext uri="{BEBA8EAE-BF5A-486C-A8C5-ECC9F3942E4B}">
                <a14:imgProps xmlns:a14="http://schemas.microsoft.com/office/drawing/2010/main">
                  <a14:imgLayer r:embed="rId29">
                    <a14:imgEffect>
                      <a14:backgroundRemoval t="1270" b="99414" l="3809" r="96387"/>
                    </a14:imgEffect>
                  </a14:imgLayer>
                </a14:imgProps>
              </a:ext>
              <a:ext uri="{28A0092B-C50C-407E-A947-70E740481C1C}">
                <a14:useLocalDpi xmlns:a14="http://schemas.microsoft.com/office/drawing/2010/main" val="0"/>
              </a:ext>
            </a:extLst>
          </a:blip>
          <a:srcRect/>
          <a:stretch>
            <a:fillRect/>
          </a:stretch>
        </p:blipFill>
        <p:spPr bwMode="auto">
          <a:xfrm rot="1060919">
            <a:off x="6000916" y="3459369"/>
            <a:ext cx="434249" cy="434249"/>
          </a:xfrm>
          <a:prstGeom prst="rect">
            <a:avLst/>
          </a:prstGeom>
          <a:noFill/>
          <a:extLst>
            <a:ext uri="{909E8E84-426E-40DD-AFC4-6F175D3DCCD1}">
              <a14:hiddenFill xmlns:a14="http://schemas.microsoft.com/office/drawing/2010/main">
                <a:solidFill>
                  <a:srgbClr val="FFFFFF"/>
                </a:solidFill>
              </a14:hiddenFill>
            </a:ext>
          </a:extLst>
        </p:spPr>
      </p:pic>
      <p:grpSp>
        <p:nvGrpSpPr>
          <p:cNvPr id="33" name="Group 32"/>
          <p:cNvGrpSpPr/>
          <p:nvPr/>
        </p:nvGrpSpPr>
        <p:grpSpPr>
          <a:xfrm>
            <a:off x="4488683" y="1185878"/>
            <a:ext cx="1634995" cy="1105604"/>
            <a:chOff x="6046549" y="1185878"/>
            <a:chExt cx="1634995" cy="1105604"/>
          </a:xfrm>
        </p:grpSpPr>
        <p:grpSp>
          <p:nvGrpSpPr>
            <p:cNvPr id="32" name="Group 31"/>
            <p:cNvGrpSpPr/>
            <p:nvPr/>
          </p:nvGrpSpPr>
          <p:grpSpPr>
            <a:xfrm>
              <a:off x="6133264" y="1185878"/>
              <a:ext cx="1548280" cy="1105604"/>
              <a:chOff x="7177568" y="1676565"/>
              <a:chExt cx="1548280" cy="1105604"/>
            </a:xfrm>
          </p:grpSpPr>
          <p:pic>
            <p:nvPicPr>
              <p:cNvPr id="1072" name="Picture 48" descr="Image result for random dots"/>
              <p:cNvPicPr>
                <a:picLocks noChangeAspect="1" noChangeArrowheads="1"/>
              </p:cNvPicPr>
              <p:nvPr/>
            </p:nvPicPr>
            <p:blipFill>
              <a:blip r:embed="rId30" cstate="print">
                <a:extLst>
                  <a:ext uri="{BEBA8EAE-BF5A-486C-A8C5-ECC9F3942E4B}">
                    <a14:imgProps xmlns:a14="http://schemas.microsoft.com/office/drawing/2010/main">
                      <a14:imgLayer r:embed="rId31">
                        <a14:imgEffect>
                          <a14:backgroundRemoval t="2273" b="97273" l="4702" r="95925">
                            <a14:foregroundMark x1="30094" y1="19545" x2="30094" y2="19545"/>
                            <a14:foregroundMark x1="31661" y1="29545" x2="31661" y2="29545"/>
                            <a14:foregroundMark x1="37931" y1="37727" x2="37931" y2="37727"/>
                            <a14:foregroundMark x1="44514" y1="32727" x2="44514" y2="32727"/>
                            <a14:foregroundMark x1="51724" y1="35000" x2="51724" y2="35000"/>
                            <a14:foregroundMark x1="54859" y1="26364" x2="54859" y2="26364"/>
                            <a14:foregroundMark x1="43574" y1="23182" x2="43574" y2="23182"/>
                            <a14:foregroundMark x1="51411" y1="15455" x2="51411" y2="15455"/>
                            <a14:foregroundMark x1="44201" y1="10909" x2="44201" y2="10909"/>
                            <a14:foregroundMark x1="35737" y1="16818" x2="35737" y2="16818"/>
                            <a14:foregroundMark x1="29467" y1="9545" x2="29467" y2="9545"/>
                            <a14:foregroundMark x1="23824" y1="14091" x2="23824" y2="14091"/>
                            <a14:foregroundMark x1="18495" y1="17273" x2="18495" y2="17273"/>
                            <a14:foregroundMark x1="12853" y1="10000" x2="12853" y2="10000"/>
                            <a14:foregroundMark x1="15047" y1="24545" x2="15047" y2="24545"/>
                            <a14:foregroundMark x1="16301" y1="38636" x2="16301" y2="38636"/>
                            <a14:foregroundMark x1="24138" y1="29091" x2="24138" y2="29091"/>
                            <a14:foregroundMark x1="29467" y1="40000" x2="29467" y2="40000"/>
                            <a14:foregroundMark x1="22257" y1="45000" x2="22257" y2="45000"/>
                            <a14:foregroundMark x1="23824" y1="53182" x2="23824" y2="53182"/>
                            <a14:foregroundMark x1="15987" y1="54545" x2="15987" y2="54545"/>
                            <a14:foregroundMark x1="11285" y1="67273" x2="11285" y2="67273"/>
                            <a14:foregroundMark x1="24138" y1="68636" x2="24138" y2="68636"/>
                            <a14:foregroundMark x1="15047" y1="81364" x2="15047" y2="81364"/>
                            <a14:foregroundMark x1="13480" y1="90000" x2="13480" y2="90000"/>
                            <a14:foregroundMark x1="26019" y1="82727" x2="26019" y2="82727"/>
                            <a14:foregroundMark x1="37304" y1="68182" x2="37304" y2="68182"/>
                            <a14:foregroundMark x1="31661" y1="55909" x2="31661" y2="55909"/>
                            <a14:foregroundMark x1="40439" y1="57273" x2="40439" y2="57273"/>
                            <a14:foregroundMark x1="47022" y1="54091" x2="47022" y2="54091"/>
                            <a14:foregroundMark x1="47962" y1="45455" x2="47962" y2="45455"/>
                            <a14:foregroundMark x1="58307" y1="53636" x2="58307" y2="53636"/>
                            <a14:foregroundMark x1="52978" y1="57727" x2="52978" y2="57727"/>
                            <a14:foregroundMark x1="57367" y1="62273" x2="57367" y2="62273"/>
                            <a14:foregroundMark x1="46395" y1="72727" x2="46395" y2="72727"/>
                            <a14:foregroundMark x1="40125" y1="83636" x2="40125" y2="83636"/>
                            <a14:foregroundMark x1="48903" y1="90909" x2="48903" y2="90909"/>
                            <a14:foregroundMark x1="64890" y1="90000" x2="64890" y2="90000"/>
                            <a14:foregroundMark x1="70219" y1="78636" x2="70219" y2="78636"/>
                            <a14:foregroundMark x1="64890" y1="65909" x2="64890" y2="65909"/>
                            <a14:foregroundMark x1="57367" y1="77273" x2="57367" y2="77273"/>
                            <a14:foregroundMark x1="62382" y1="45000" x2="62382" y2="45000"/>
                            <a14:foregroundMark x1="61129" y1="32273" x2="61129" y2="32273"/>
                            <a14:foregroundMark x1="59248" y1="19091" x2="59248" y2="19091"/>
                            <a14:foregroundMark x1="61755" y1="10455" x2="61755" y2="10455"/>
                            <a14:foregroundMark x1="70846" y1="15455" x2="70846" y2="15455"/>
                            <a14:foregroundMark x1="78997" y1="13636" x2="78997" y2="13636"/>
                            <a14:foregroundMark x1="88715" y1="12273" x2="88715" y2="12273"/>
                            <a14:foregroundMark x1="78997" y1="28182" x2="78997" y2="28182"/>
                            <a14:foregroundMark x1="73041" y1="26364" x2="73041" y2="26364"/>
                            <a14:foregroundMark x1="67085" y1="26364" x2="67085" y2="26364"/>
                            <a14:foregroundMark x1="85266" y1="32273" x2="85266" y2="32273"/>
                            <a14:foregroundMark x1="75549" y1="39545" x2="75549" y2="39545"/>
                            <a14:foregroundMark x1="71473" y1="42273" x2="71473" y2="42273"/>
                            <a14:foregroundMark x1="87461" y1="47273" x2="87461" y2="47273"/>
                            <a14:foregroundMark x1="80251" y1="51364" x2="80251" y2="51364"/>
                            <a14:foregroundMark x1="74608" y1="53182" x2="74608" y2="53182"/>
                            <a14:foregroundMark x1="65831" y1="54545" x2="65831" y2="54545"/>
                            <a14:foregroundMark x1="73981" y1="65455" x2="73981" y2="65455"/>
                            <a14:foregroundMark x1="78997" y1="61818" x2="78997" y2="61818"/>
                            <a14:foregroundMark x1="87774" y1="67273" x2="87774" y2="67273"/>
                            <a14:foregroundMark x1="79937" y1="82273" x2="79937" y2="82273"/>
                            <a14:foregroundMark x1="88088" y1="89091" x2="88088" y2="89091"/>
                          </a14:backgroundRemoval>
                        </a14:imgEffect>
                      </a14:imgLayer>
                    </a14:imgProps>
                  </a:ext>
                  <a:ext uri="{28A0092B-C50C-407E-A947-70E740481C1C}">
                    <a14:useLocalDpi xmlns:a14="http://schemas.microsoft.com/office/drawing/2010/main" val="0"/>
                  </a:ext>
                </a:extLst>
              </a:blip>
              <a:srcRect/>
              <a:stretch>
                <a:fillRect/>
              </a:stretch>
            </p:blipFill>
            <p:spPr bwMode="auto">
              <a:xfrm>
                <a:off x="7363379" y="1878251"/>
                <a:ext cx="805869" cy="55577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8" descr="Image result for random dots"/>
              <p:cNvPicPr>
                <a:picLocks noChangeAspect="1" noChangeArrowheads="1"/>
              </p:cNvPicPr>
              <p:nvPr/>
            </p:nvPicPr>
            <p:blipFill>
              <a:blip r:embed="rId32" cstate="print">
                <a:extLst>
                  <a:ext uri="{BEBA8EAE-BF5A-486C-A8C5-ECC9F3942E4B}">
                    <a14:imgProps xmlns:a14="http://schemas.microsoft.com/office/drawing/2010/main">
                      <a14:imgLayer r:embed="rId33">
                        <a14:imgEffect>
                          <a14:backgroundRemoval t="2273" b="97273" l="4702" r="95925">
                            <a14:foregroundMark x1="30094" y1="19545" x2="30094" y2="19545"/>
                            <a14:foregroundMark x1="31661" y1="29545" x2="31661" y2="29545"/>
                            <a14:foregroundMark x1="37931" y1="37727" x2="37931" y2="37727"/>
                            <a14:foregroundMark x1="44514" y1="32727" x2="44514" y2="32727"/>
                            <a14:foregroundMark x1="51724" y1="35000" x2="51724" y2="35000"/>
                            <a14:foregroundMark x1="54859" y1="26364" x2="54859" y2="26364"/>
                            <a14:foregroundMark x1="43574" y1="23182" x2="43574" y2="23182"/>
                            <a14:foregroundMark x1="51411" y1="15455" x2="51411" y2="15455"/>
                            <a14:foregroundMark x1="44201" y1="10909" x2="44201" y2="10909"/>
                            <a14:foregroundMark x1="35737" y1="16818" x2="35737" y2="16818"/>
                            <a14:foregroundMark x1="29467" y1="9545" x2="29467" y2="9545"/>
                            <a14:foregroundMark x1="23824" y1="14091" x2="23824" y2="14091"/>
                            <a14:foregroundMark x1="18495" y1="17273" x2="18495" y2="17273"/>
                            <a14:foregroundMark x1="12853" y1="10000" x2="12853" y2="10000"/>
                            <a14:foregroundMark x1="15047" y1="24545" x2="15047" y2="24545"/>
                            <a14:foregroundMark x1="16301" y1="38636" x2="16301" y2="38636"/>
                            <a14:foregroundMark x1="24138" y1="29091" x2="24138" y2="29091"/>
                            <a14:foregroundMark x1="29467" y1="40000" x2="29467" y2="40000"/>
                            <a14:foregroundMark x1="22257" y1="45000" x2="22257" y2="45000"/>
                            <a14:foregroundMark x1="23824" y1="53182" x2="23824" y2="53182"/>
                            <a14:foregroundMark x1="15987" y1="54545" x2="15987" y2="54545"/>
                            <a14:foregroundMark x1="11285" y1="67273" x2="11285" y2="67273"/>
                            <a14:foregroundMark x1="24138" y1="68636" x2="24138" y2="68636"/>
                            <a14:foregroundMark x1="15047" y1="81364" x2="15047" y2="81364"/>
                            <a14:foregroundMark x1="13480" y1="90000" x2="13480" y2="90000"/>
                            <a14:foregroundMark x1="26019" y1="82727" x2="26019" y2="82727"/>
                            <a14:foregroundMark x1="37304" y1="68182" x2="37304" y2="68182"/>
                            <a14:foregroundMark x1="31661" y1="55909" x2="31661" y2="55909"/>
                            <a14:foregroundMark x1="40439" y1="57273" x2="40439" y2="57273"/>
                            <a14:foregroundMark x1="47022" y1="54091" x2="47022" y2="54091"/>
                            <a14:foregroundMark x1="47962" y1="45455" x2="47962" y2="45455"/>
                            <a14:foregroundMark x1="58307" y1="53636" x2="58307" y2="53636"/>
                            <a14:foregroundMark x1="52978" y1="57727" x2="52978" y2="57727"/>
                            <a14:foregroundMark x1="57367" y1="62273" x2="57367" y2="62273"/>
                            <a14:foregroundMark x1="46395" y1="72727" x2="46395" y2="72727"/>
                            <a14:foregroundMark x1="40125" y1="83636" x2="40125" y2="83636"/>
                            <a14:foregroundMark x1="48903" y1="90909" x2="48903" y2="90909"/>
                            <a14:foregroundMark x1="64890" y1="90000" x2="64890" y2="90000"/>
                            <a14:foregroundMark x1="70219" y1="78636" x2="70219" y2="78636"/>
                            <a14:foregroundMark x1="64890" y1="65909" x2="64890" y2="65909"/>
                            <a14:foregroundMark x1="57367" y1="77273" x2="57367" y2="77273"/>
                            <a14:foregroundMark x1="62382" y1="45000" x2="62382" y2="45000"/>
                            <a14:foregroundMark x1="61129" y1="32273" x2="61129" y2="32273"/>
                            <a14:foregroundMark x1="59248" y1="19091" x2="59248" y2="19091"/>
                            <a14:foregroundMark x1="61755" y1="10455" x2="61755" y2="10455"/>
                            <a14:foregroundMark x1="70846" y1="15455" x2="70846" y2="15455"/>
                            <a14:foregroundMark x1="78997" y1="13636" x2="78997" y2="13636"/>
                            <a14:foregroundMark x1="88715" y1="12273" x2="88715" y2="12273"/>
                            <a14:foregroundMark x1="78997" y1="28182" x2="78997" y2="28182"/>
                            <a14:foregroundMark x1="73041" y1="26364" x2="73041" y2="26364"/>
                            <a14:foregroundMark x1="67085" y1="26364" x2="67085" y2="26364"/>
                            <a14:foregroundMark x1="85266" y1="32273" x2="85266" y2="32273"/>
                            <a14:foregroundMark x1="75549" y1="39545" x2="75549" y2="39545"/>
                            <a14:foregroundMark x1="71473" y1="42273" x2="71473" y2="42273"/>
                            <a14:foregroundMark x1="87461" y1="47273" x2="87461" y2="47273"/>
                            <a14:foregroundMark x1="80251" y1="51364" x2="80251" y2="51364"/>
                            <a14:foregroundMark x1="74608" y1="53182" x2="74608" y2="53182"/>
                            <a14:foregroundMark x1="65831" y1="54545" x2="65831" y2="54545"/>
                            <a14:foregroundMark x1="73981" y1="65455" x2="73981" y2="65455"/>
                            <a14:foregroundMark x1="78997" y1="61818" x2="78997" y2="61818"/>
                            <a14:foregroundMark x1="87774" y1="67273" x2="87774" y2="67273"/>
                            <a14:foregroundMark x1="79937" y1="82273" x2="79937" y2="82273"/>
                            <a14:foregroundMark x1="88088" y1="89091" x2="88088" y2="89091"/>
                          </a14:backgroundRemoval>
                        </a14:imgEffect>
                      </a14:imgLayer>
                    </a14:imgProps>
                  </a:ext>
                  <a:ext uri="{28A0092B-C50C-407E-A947-70E740481C1C}">
                    <a14:useLocalDpi xmlns:a14="http://schemas.microsoft.com/office/drawing/2010/main" val="0"/>
                  </a:ext>
                </a:extLst>
              </a:blip>
              <a:srcRect/>
              <a:stretch>
                <a:fillRect/>
              </a:stretch>
            </p:blipFill>
            <p:spPr bwMode="auto">
              <a:xfrm>
                <a:off x="7515779" y="2030651"/>
                <a:ext cx="805869" cy="55577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8" descr="Image result for random dots"/>
              <p:cNvPicPr>
                <a:picLocks noChangeAspect="1" noChangeArrowheads="1"/>
              </p:cNvPicPr>
              <p:nvPr/>
            </p:nvPicPr>
            <p:blipFill>
              <a:blip r:embed="rId32" cstate="print">
                <a:extLst>
                  <a:ext uri="{BEBA8EAE-BF5A-486C-A8C5-ECC9F3942E4B}">
                    <a14:imgProps xmlns:a14="http://schemas.microsoft.com/office/drawing/2010/main">
                      <a14:imgLayer r:embed="rId33">
                        <a14:imgEffect>
                          <a14:backgroundRemoval t="2273" b="97273" l="4702" r="95925">
                            <a14:foregroundMark x1="30094" y1="19545" x2="30094" y2="19545"/>
                            <a14:foregroundMark x1="31661" y1="29545" x2="31661" y2="29545"/>
                            <a14:foregroundMark x1="37931" y1="37727" x2="37931" y2="37727"/>
                            <a14:foregroundMark x1="44514" y1="32727" x2="44514" y2="32727"/>
                            <a14:foregroundMark x1="51724" y1="35000" x2="51724" y2="35000"/>
                            <a14:foregroundMark x1="54859" y1="26364" x2="54859" y2="26364"/>
                            <a14:foregroundMark x1="43574" y1="23182" x2="43574" y2="23182"/>
                            <a14:foregroundMark x1="51411" y1="15455" x2="51411" y2="15455"/>
                            <a14:foregroundMark x1="44201" y1="10909" x2="44201" y2="10909"/>
                            <a14:foregroundMark x1="35737" y1="16818" x2="35737" y2="16818"/>
                            <a14:foregroundMark x1="29467" y1="9545" x2="29467" y2="9545"/>
                            <a14:foregroundMark x1="23824" y1="14091" x2="23824" y2="14091"/>
                            <a14:foregroundMark x1="18495" y1="17273" x2="18495" y2="17273"/>
                            <a14:foregroundMark x1="12853" y1="10000" x2="12853" y2="10000"/>
                            <a14:foregroundMark x1="15047" y1="24545" x2="15047" y2="24545"/>
                            <a14:foregroundMark x1="16301" y1="38636" x2="16301" y2="38636"/>
                            <a14:foregroundMark x1="24138" y1="29091" x2="24138" y2="29091"/>
                            <a14:foregroundMark x1="29467" y1="40000" x2="29467" y2="40000"/>
                            <a14:foregroundMark x1="22257" y1="45000" x2="22257" y2="45000"/>
                            <a14:foregroundMark x1="23824" y1="53182" x2="23824" y2="53182"/>
                            <a14:foregroundMark x1="15987" y1="54545" x2="15987" y2="54545"/>
                            <a14:foregroundMark x1="11285" y1="67273" x2="11285" y2="67273"/>
                            <a14:foregroundMark x1="24138" y1="68636" x2="24138" y2="68636"/>
                            <a14:foregroundMark x1="15047" y1="81364" x2="15047" y2="81364"/>
                            <a14:foregroundMark x1="13480" y1="90000" x2="13480" y2="90000"/>
                            <a14:foregroundMark x1="26019" y1="82727" x2="26019" y2="82727"/>
                            <a14:foregroundMark x1="37304" y1="68182" x2="37304" y2="68182"/>
                            <a14:foregroundMark x1="31661" y1="55909" x2="31661" y2="55909"/>
                            <a14:foregroundMark x1="40439" y1="57273" x2="40439" y2="57273"/>
                            <a14:foregroundMark x1="47022" y1="54091" x2="47022" y2="54091"/>
                            <a14:foregroundMark x1="47962" y1="45455" x2="47962" y2="45455"/>
                            <a14:foregroundMark x1="58307" y1="53636" x2="58307" y2="53636"/>
                            <a14:foregroundMark x1="52978" y1="57727" x2="52978" y2="57727"/>
                            <a14:foregroundMark x1="57367" y1="62273" x2="57367" y2="62273"/>
                            <a14:foregroundMark x1="46395" y1="72727" x2="46395" y2="72727"/>
                            <a14:foregroundMark x1="40125" y1="83636" x2="40125" y2="83636"/>
                            <a14:foregroundMark x1="48903" y1="90909" x2="48903" y2="90909"/>
                            <a14:foregroundMark x1="64890" y1="90000" x2="64890" y2="90000"/>
                            <a14:foregroundMark x1="70219" y1="78636" x2="70219" y2="78636"/>
                            <a14:foregroundMark x1="64890" y1="65909" x2="64890" y2="65909"/>
                            <a14:foregroundMark x1="57367" y1="77273" x2="57367" y2="77273"/>
                            <a14:foregroundMark x1="62382" y1="45000" x2="62382" y2="45000"/>
                            <a14:foregroundMark x1="61129" y1="32273" x2="61129" y2="32273"/>
                            <a14:foregroundMark x1="59248" y1="19091" x2="59248" y2="19091"/>
                            <a14:foregroundMark x1="61755" y1="10455" x2="61755" y2="10455"/>
                            <a14:foregroundMark x1="70846" y1="15455" x2="70846" y2="15455"/>
                            <a14:foregroundMark x1="78997" y1="13636" x2="78997" y2="13636"/>
                            <a14:foregroundMark x1="88715" y1="12273" x2="88715" y2="12273"/>
                            <a14:foregroundMark x1="78997" y1="28182" x2="78997" y2="28182"/>
                            <a14:foregroundMark x1="73041" y1="26364" x2="73041" y2="26364"/>
                            <a14:foregroundMark x1="67085" y1="26364" x2="67085" y2="26364"/>
                            <a14:foregroundMark x1="85266" y1="32273" x2="85266" y2="32273"/>
                            <a14:foregroundMark x1="75549" y1="39545" x2="75549" y2="39545"/>
                            <a14:foregroundMark x1="71473" y1="42273" x2="71473" y2="42273"/>
                            <a14:foregroundMark x1="87461" y1="47273" x2="87461" y2="47273"/>
                            <a14:foregroundMark x1="80251" y1="51364" x2="80251" y2="51364"/>
                            <a14:foregroundMark x1="74608" y1="53182" x2="74608" y2="53182"/>
                            <a14:foregroundMark x1="65831" y1="54545" x2="65831" y2="54545"/>
                            <a14:foregroundMark x1="73981" y1="65455" x2="73981" y2="65455"/>
                            <a14:foregroundMark x1="78997" y1="61818" x2="78997" y2="61818"/>
                            <a14:foregroundMark x1="87774" y1="67273" x2="87774" y2="67273"/>
                            <a14:foregroundMark x1="79937" y1="82273" x2="79937" y2="82273"/>
                            <a14:foregroundMark x1="88088" y1="89091" x2="88088" y2="89091"/>
                          </a14:backgroundRemoval>
                        </a14:imgEffect>
                      </a14:imgLayer>
                    </a14:imgProps>
                  </a:ext>
                  <a:ext uri="{28A0092B-C50C-407E-A947-70E740481C1C}">
                    <a14:useLocalDpi xmlns:a14="http://schemas.microsoft.com/office/drawing/2010/main" val="0"/>
                  </a:ext>
                </a:extLst>
              </a:blip>
              <a:srcRect/>
              <a:stretch>
                <a:fillRect/>
              </a:stretch>
            </p:blipFill>
            <p:spPr bwMode="auto">
              <a:xfrm>
                <a:off x="7306631" y="2226397"/>
                <a:ext cx="805869" cy="555772"/>
              </a:xfrm>
              <a:prstGeom prst="ellipse">
                <a:avLst/>
              </a:prstGeom>
              <a:noFill/>
              <a:extLst>
                <a:ext uri="{909E8E84-426E-40DD-AFC4-6F175D3DCCD1}">
                  <a14:hiddenFill xmlns:a14="http://schemas.microsoft.com/office/drawing/2010/main">
                    <a:solidFill>
                      <a:srgbClr val="FFFFFF"/>
                    </a:solidFill>
                  </a14:hiddenFill>
                </a:ext>
              </a:extLst>
            </p:spPr>
          </p:pic>
          <p:pic>
            <p:nvPicPr>
              <p:cNvPr id="59" name="Picture 48" descr="Image result for random dots"/>
              <p:cNvPicPr>
                <a:picLocks noChangeAspect="1" noChangeArrowheads="1"/>
              </p:cNvPicPr>
              <p:nvPr/>
            </p:nvPicPr>
            <p:blipFill>
              <a:blip r:embed="rId32" cstate="print">
                <a:extLst>
                  <a:ext uri="{BEBA8EAE-BF5A-486C-A8C5-ECC9F3942E4B}">
                    <a14:imgProps xmlns:a14="http://schemas.microsoft.com/office/drawing/2010/main">
                      <a14:imgLayer r:embed="rId33">
                        <a14:imgEffect>
                          <a14:backgroundRemoval t="2273" b="97273" l="4702" r="95925">
                            <a14:foregroundMark x1="30094" y1="19545" x2="30094" y2="19545"/>
                            <a14:foregroundMark x1="31661" y1="29545" x2="31661" y2="29545"/>
                            <a14:foregroundMark x1="37931" y1="37727" x2="37931" y2="37727"/>
                            <a14:foregroundMark x1="44514" y1="32727" x2="44514" y2="32727"/>
                            <a14:foregroundMark x1="51724" y1="35000" x2="51724" y2="35000"/>
                            <a14:foregroundMark x1="54859" y1="26364" x2="54859" y2="26364"/>
                            <a14:foregroundMark x1="43574" y1="23182" x2="43574" y2="23182"/>
                            <a14:foregroundMark x1="51411" y1="15455" x2="51411" y2="15455"/>
                            <a14:foregroundMark x1="44201" y1="10909" x2="44201" y2="10909"/>
                            <a14:foregroundMark x1="35737" y1="16818" x2="35737" y2="16818"/>
                            <a14:foregroundMark x1="29467" y1="9545" x2="29467" y2="9545"/>
                            <a14:foregroundMark x1="23824" y1="14091" x2="23824" y2="14091"/>
                            <a14:foregroundMark x1="18495" y1="17273" x2="18495" y2="17273"/>
                            <a14:foregroundMark x1="12853" y1="10000" x2="12853" y2="10000"/>
                            <a14:foregroundMark x1="15047" y1="24545" x2="15047" y2="24545"/>
                            <a14:foregroundMark x1="16301" y1="38636" x2="16301" y2="38636"/>
                            <a14:foregroundMark x1="24138" y1="29091" x2="24138" y2="29091"/>
                            <a14:foregroundMark x1="29467" y1="40000" x2="29467" y2="40000"/>
                            <a14:foregroundMark x1="22257" y1="45000" x2="22257" y2="45000"/>
                            <a14:foregroundMark x1="23824" y1="53182" x2="23824" y2="53182"/>
                            <a14:foregroundMark x1="15987" y1="54545" x2="15987" y2="54545"/>
                            <a14:foregroundMark x1="11285" y1="67273" x2="11285" y2="67273"/>
                            <a14:foregroundMark x1="24138" y1="68636" x2="24138" y2="68636"/>
                            <a14:foregroundMark x1="15047" y1="81364" x2="15047" y2="81364"/>
                            <a14:foregroundMark x1="13480" y1="90000" x2="13480" y2="90000"/>
                            <a14:foregroundMark x1="26019" y1="82727" x2="26019" y2="82727"/>
                            <a14:foregroundMark x1="37304" y1="68182" x2="37304" y2="68182"/>
                            <a14:foregroundMark x1="31661" y1="55909" x2="31661" y2="55909"/>
                            <a14:foregroundMark x1="40439" y1="57273" x2="40439" y2="57273"/>
                            <a14:foregroundMark x1="47022" y1="54091" x2="47022" y2="54091"/>
                            <a14:foregroundMark x1="47962" y1="45455" x2="47962" y2="45455"/>
                            <a14:foregroundMark x1="58307" y1="53636" x2="58307" y2="53636"/>
                            <a14:foregroundMark x1="52978" y1="57727" x2="52978" y2="57727"/>
                            <a14:foregroundMark x1="57367" y1="62273" x2="57367" y2="62273"/>
                            <a14:foregroundMark x1="46395" y1="72727" x2="46395" y2="72727"/>
                            <a14:foregroundMark x1="40125" y1="83636" x2="40125" y2="83636"/>
                            <a14:foregroundMark x1="48903" y1="90909" x2="48903" y2="90909"/>
                            <a14:foregroundMark x1="64890" y1="90000" x2="64890" y2="90000"/>
                            <a14:foregroundMark x1="70219" y1="78636" x2="70219" y2="78636"/>
                            <a14:foregroundMark x1="64890" y1="65909" x2="64890" y2="65909"/>
                            <a14:foregroundMark x1="57367" y1="77273" x2="57367" y2="77273"/>
                            <a14:foregroundMark x1="62382" y1="45000" x2="62382" y2="45000"/>
                            <a14:foregroundMark x1="61129" y1="32273" x2="61129" y2="32273"/>
                            <a14:foregroundMark x1="59248" y1="19091" x2="59248" y2="19091"/>
                            <a14:foregroundMark x1="61755" y1="10455" x2="61755" y2="10455"/>
                            <a14:foregroundMark x1="70846" y1="15455" x2="70846" y2="15455"/>
                            <a14:foregroundMark x1="78997" y1="13636" x2="78997" y2="13636"/>
                            <a14:foregroundMark x1="88715" y1="12273" x2="88715" y2="12273"/>
                            <a14:foregroundMark x1="78997" y1="28182" x2="78997" y2="28182"/>
                            <a14:foregroundMark x1="73041" y1="26364" x2="73041" y2="26364"/>
                            <a14:foregroundMark x1="67085" y1="26364" x2="67085" y2="26364"/>
                            <a14:foregroundMark x1="85266" y1="32273" x2="85266" y2="32273"/>
                            <a14:foregroundMark x1="75549" y1="39545" x2="75549" y2="39545"/>
                            <a14:foregroundMark x1="71473" y1="42273" x2="71473" y2="42273"/>
                            <a14:foregroundMark x1="87461" y1="47273" x2="87461" y2="47273"/>
                            <a14:foregroundMark x1="80251" y1="51364" x2="80251" y2="51364"/>
                            <a14:foregroundMark x1="74608" y1="53182" x2="74608" y2="53182"/>
                            <a14:foregroundMark x1="65831" y1="54545" x2="65831" y2="54545"/>
                            <a14:foregroundMark x1="73981" y1="65455" x2="73981" y2="65455"/>
                            <a14:foregroundMark x1="78997" y1="61818" x2="78997" y2="61818"/>
                            <a14:foregroundMark x1="87774" y1="67273" x2="87774" y2="67273"/>
                            <a14:foregroundMark x1="79937" y1="82273" x2="79937" y2="82273"/>
                            <a14:foregroundMark x1="88088" y1="89091" x2="88088" y2="89091"/>
                          </a14:backgroundRemoval>
                        </a14:imgEffect>
                      </a14:imgLayer>
                    </a14:imgProps>
                  </a:ext>
                  <a:ext uri="{28A0092B-C50C-407E-A947-70E740481C1C}">
                    <a14:useLocalDpi xmlns:a14="http://schemas.microsoft.com/office/drawing/2010/main" val="0"/>
                  </a:ext>
                </a:extLst>
              </a:blip>
              <a:srcRect/>
              <a:stretch>
                <a:fillRect/>
              </a:stretch>
            </p:blipFill>
            <p:spPr bwMode="auto">
              <a:xfrm>
                <a:off x="7177568" y="1676565"/>
                <a:ext cx="805869" cy="555772"/>
              </a:xfrm>
              <a:prstGeom prst="ellipse">
                <a:avLst/>
              </a:prstGeom>
              <a:noFill/>
              <a:extLst>
                <a:ext uri="{909E8E84-426E-40DD-AFC4-6F175D3DCCD1}">
                  <a14:hiddenFill xmlns:a14="http://schemas.microsoft.com/office/drawing/2010/main">
                    <a:solidFill>
                      <a:srgbClr val="FFFFFF"/>
                    </a:solidFill>
                  </a14:hiddenFill>
                </a:ext>
              </a:extLst>
            </p:spPr>
          </p:pic>
          <p:pic>
            <p:nvPicPr>
              <p:cNvPr id="60" name="Picture 48" descr="Image result for random dots"/>
              <p:cNvPicPr>
                <a:picLocks noChangeAspect="1" noChangeArrowheads="1"/>
              </p:cNvPicPr>
              <p:nvPr/>
            </p:nvPicPr>
            <p:blipFill>
              <a:blip r:embed="rId32" cstate="print">
                <a:extLst>
                  <a:ext uri="{BEBA8EAE-BF5A-486C-A8C5-ECC9F3942E4B}">
                    <a14:imgProps xmlns:a14="http://schemas.microsoft.com/office/drawing/2010/main">
                      <a14:imgLayer r:embed="rId33">
                        <a14:imgEffect>
                          <a14:backgroundRemoval t="2273" b="97273" l="4702" r="95925">
                            <a14:foregroundMark x1="30094" y1="19545" x2="30094" y2="19545"/>
                            <a14:foregroundMark x1="31661" y1="29545" x2="31661" y2="29545"/>
                            <a14:foregroundMark x1="37931" y1="37727" x2="37931" y2="37727"/>
                            <a14:foregroundMark x1="44514" y1="32727" x2="44514" y2="32727"/>
                            <a14:foregroundMark x1="51724" y1="35000" x2="51724" y2="35000"/>
                            <a14:foregroundMark x1="54859" y1="26364" x2="54859" y2="26364"/>
                            <a14:foregroundMark x1="43574" y1="23182" x2="43574" y2="23182"/>
                            <a14:foregroundMark x1="51411" y1="15455" x2="51411" y2="15455"/>
                            <a14:foregroundMark x1="44201" y1="10909" x2="44201" y2="10909"/>
                            <a14:foregroundMark x1="35737" y1="16818" x2="35737" y2="16818"/>
                            <a14:foregroundMark x1="29467" y1="9545" x2="29467" y2="9545"/>
                            <a14:foregroundMark x1="23824" y1="14091" x2="23824" y2="14091"/>
                            <a14:foregroundMark x1="18495" y1="17273" x2="18495" y2="17273"/>
                            <a14:foregroundMark x1="12853" y1="10000" x2="12853" y2="10000"/>
                            <a14:foregroundMark x1="15047" y1="24545" x2="15047" y2="24545"/>
                            <a14:foregroundMark x1="16301" y1="38636" x2="16301" y2="38636"/>
                            <a14:foregroundMark x1="24138" y1="29091" x2="24138" y2="29091"/>
                            <a14:foregroundMark x1="29467" y1="40000" x2="29467" y2="40000"/>
                            <a14:foregroundMark x1="22257" y1="45000" x2="22257" y2="45000"/>
                            <a14:foregroundMark x1="23824" y1="53182" x2="23824" y2="53182"/>
                            <a14:foregroundMark x1="15987" y1="54545" x2="15987" y2="54545"/>
                            <a14:foregroundMark x1="11285" y1="67273" x2="11285" y2="67273"/>
                            <a14:foregroundMark x1="24138" y1="68636" x2="24138" y2="68636"/>
                            <a14:foregroundMark x1="15047" y1="81364" x2="15047" y2="81364"/>
                            <a14:foregroundMark x1="13480" y1="90000" x2="13480" y2="90000"/>
                            <a14:foregroundMark x1="26019" y1="82727" x2="26019" y2="82727"/>
                            <a14:foregroundMark x1="37304" y1="68182" x2="37304" y2="68182"/>
                            <a14:foregroundMark x1="31661" y1="55909" x2="31661" y2="55909"/>
                            <a14:foregroundMark x1="40439" y1="57273" x2="40439" y2="57273"/>
                            <a14:foregroundMark x1="47022" y1="54091" x2="47022" y2="54091"/>
                            <a14:foregroundMark x1="47962" y1="45455" x2="47962" y2="45455"/>
                            <a14:foregroundMark x1="58307" y1="53636" x2="58307" y2="53636"/>
                            <a14:foregroundMark x1="52978" y1="57727" x2="52978" y2="57727"/>
                            <a14:foregroundMark x1="57367" y1="62273" x2="57367" y2="62273"/>
                            <a14:foregroundMark x1="46395" y1="72727" x2="46395" y2="72727"/>
                            <a14:foregroundMark x1="40125" y1="83636" x2="40125" y2="83636"/>
                            <a14:foregroundMark x1="48903" y1="90909" x2="48903" y2="90909"/>
                            <a14:foregroundMark x1="64890" y1="90000" x2="64890" y2="90000"/>
                            <a14:foregroundMark x1="70219" y1="78636" x2="70219" y2="78636"/>
                            <a14:foregroundMark x1="64890" y1="65909" x2="64890" y2="65909"/>
                            <a14:foregroundMark x1="57367" y1="77273" x2="57367" y2="77273"/>
                            <a14:foregroundMark x1="62382" y1="45000" x2="62382" y2="45000"/>
                            <a14:foregroundMark x1="61129" y1="32273" x2="61129" y2="32273"/>
                            <a14:foregroundMark x1="59248" y1="19091" x2="59248" y2="19091"/>
                            <a14:foregroundMark x1="61755" y1="10455" x2="61755" y2="10455"/>
                            <a14:foregroundMark x1="70846" y1="15455" x2="70846" y2="15455"/>
                            <a14:foregroundMark x1="78997" y1="13636" x2="78997" y2="13636"/>
                            <a14:foregroundMark x1="88715" y1="12273" x2="88715" y2="12273"/>
                            <a14:foregroundMark x1="78997" y1="28182" x2="78997" y2="28182"/>
                            <a14:foregroundMark x1="73041" y1="26364" x2="73041" y2="26364"/>
                            <a14:foregroundMark x1="67085" y1="26364" x2="67085" y2="26364"/>
                            <a14:foregroundMark x1="85266" y1="32273" x2="85266" y2="32273"/>
                            <a14:foregroundMark x1="75549" y1="39545" x2="75549" y2="39545"/>
                            <a14:foregroundMark x1="71473" y1="42273" x2="71473" y2="42273"/>
                            <a14:foregroundMark x1="87461" y1="47273" x2="87461" y2="47273"/>
                            <a14:foregroundMark x1="80251" y1="51364" x2="80251" y2="51364"/>
                            <a14:foregroundMark x1="74608" y1="53182" x2="74608" y2="53182"/>
                            <a14:foregroundMark x1="65831" y1="54545" x2="65831" y2="54545"/>
                            <a14:foregroundMark x1="73981" y1="65455" x2="73981" y2="65455"/>
                            <a14:foregroundMark x1="78997" y1="61818" x2="78997" y2="61818"/>
                            <a14:foregroundMark x1="87774" y1="67273" x2="87774" y2="67273"/>
                            <a14:foregroundMark x1="79937" y1="82273" x2="79937" y2="82273"/>
                            <a14:foregroundMark x1="88088" y1="89091" x2="88088" y2="89091"/>
                          </a14:backgroundRemoval>
                        </a14:imgEffect>
                      </a14:imgLayer>
                    </a14:imgProps>
                  </a:ext>
                  <a:ext uri="{28A0092B-C50C-407E-A947-70E740481C1C}">
                    <a14:useLocalDpi xmlns:a14="http://schemas.microsoft.com/office/drawing/2010/main" val="0"/>
                  </a:ext>
                </a:extLst>
              </a:blip>
              <a:srcRect/>
              <a:stretch>
                <a:fillRect/>
              </a:stretch>
            </p:blipFill>
            <p:spPr bwMode="auto">
              <a:xfrm>
                <a:off x="7919979" y="2159241"/>
                <a:ext cx="805869" cy="555772"/>
              </a:xfrm>
              <a:prstGeom prst="ellipse">
                <a:avLst/>
              </a:prstGeom>
              <a:noFill/>
              <a:extLst>
                <a:ext uri="{909E8E84-426E-40DD-AFC4-6F175D3DCCD1}">
                  <a14:hiddenFill xmlns:a14="http://schemas.microsoft.com/office/drawing/2010/main">
                    <a:solidFill>
                      <a:srgbClr val="FFFFFF"/>
                    </a:solidFill>
                  </a14:hiddenFill>
                </a:ext>
              </a:extLst>
            </p:spPr>
          </p:pic>
          <p:pic>
            <p:nvPicPr>
              <p:cNvPr id="61" name="Picture 48" descr="Image result for random dots"/>
              <p:cNvPicPr>
                <a:picLocks noChangeAspect="1" noChangeArrowheads="1"/>
              </p:cNvPicPr>
              <p:nvPr/>
            </p:nvPicPr>
            <p:blipFill>
              <a:blip r:embed="rId32" cstate="print">
                <a:extLst>
                  <a:ext uri="{BEBA8EAE-BF5A-486C-A8C5-ECC9F3942E4B}">
                    <a14:imgProps xmlns:a14="http://schemas.microsoft.com/office/drawing/2010/main">
                      <a14:imgLayer r:embed="rId33">
                        <a14:imgEffect>
                          <a14:backgroundRemoval t="2273" b="97273" l="4702" r="95925">
                            <a14:foregroundMark x1="30094" y1="19545" x2="30094" y2="19545"/>
                            <a14:foregroundMark x1="31661" y1="29545" x2="31661" y2="29545"/>
                            <a14:foregroundMark x1="37931" y1="37727" x2="37931" y2="37727"/>
                            <a14:foregroundMark x1="44514" y1="32727" x2="44514" y2="32727"/>
                            <a14:foregroundMark x1="51724" y1="35000" x2="51724" y2="35000"/>
                            <a14:foregroundMark x1="54859" y1="26364" x2="54859" y2="26364"/>
                            <a14:foregroundMark x1="43574" y1="23182" x2="43574" y2="23182"/>
                            <a14:foregroundMark x1="51411" y1="15455" x2="51411" y2="15455"/>
                            <a14:foregroundMark x1="44201" y1="10909" x2="44201" y2="10909"/>
                            <a14:foregroundMark x1="35737" y1="16818" x2="35737" y2="16818"/>
                            <a14:foregroundMark x1="29467" y1="9545" x2="29467" y2="9545"/>
                            <a14:foregroundMark x1="23824" y1="14091" x2="23824" y2="14091"/>
                            <a14:foregroundMark x1="18495" y1="17273" x2="18495" y2="17273"/>
                            <a14:foregroundMark x1="12853" y1="10000" x2="12853" y2="10000"/>
                            <a14:foregroundMark x1="15047" y1="24545" x2="15047" y2="24545"/>
                            <a14:foregroundMark x1="16301" y1="38636" x2="16301" y2="38636"/>
                            <a14:foregroundMark x1="24138" y1="29091" x2="24138" y2="29091"/>
                            <a14:foregroundMark x1="29467" y1="40000" x2="29467" y2="40000"/>
                            <a14:foregroundMark x1="22257" y1="45000" x2="22257" y2="45000"/>
                            <a14:foregroundMark x1="23824" y1="53182" x2="23824" y2="53182"/>
                            <a14:foregroundMark x1="15987" y1="54545" x2="15987" y2="54545"/>
                            <a14:foregroundMark x1="11285" y1="67273" x2="11285" y2="67273"/>
                            <a14:foregroundMark x1="24138" y1="68636" x2="24138" y2="68636"/>
                            <a14:foregroundMark x1="15047" y1="81364" x2="15047" y2="81364"/>
                            <a14:foregroundMark x1="13480" y1="90000" x2="13480" y2="90000"/>
                            <a14:foregroundMark x1="26019" y1="82727" x2="26019" y2="82727"/>
                            <a14:foregroundMark x1="37304" y1="68182" x2="37304" y2="68182"/>
                            <a14:foregroundMark x1="31661" y1="55909" x2="31661" y2="55909"/>
                            <a14:foregroundMark x1="40439" y1="57273" x2="40439" y2="57273"/>
                            <a14:foregroundMark x1="47022" y1="54091" x2="47022" y2="54091"/>
                            <a14:foregroundMark x1="47962" y1="45455" x2="47962" y2="45455"/>
                            <a14:foregroundMark x1="58307" y1="53636" x2="58307" y2="53636"/>
                            <a14:foregroundMark x1="52978" y1="57727" x2="52978" y2="57727"/>
                            <a14:foregroundMark x1="57367" y1="62273" x2="57367" y2="62273"/>
                            <a14:foregroundMark x1="46395" y1="72727" x2="46395" y2="72727"/>
                            <a14:foregroundMark x1="40125" y1="83636" x2="40125" y2="83636"/>
                            <a14:foregroundMark x1="48903" y1="90909" x2="48903" y2="90909"/>
                            <a14:foregroundMark x1="64890" y1="90000" x2="64890" y2="90000"/>
                            <a14:foregroundMark x1="70219" y1="78636" x2="70219" y2="78636"/>
                            <a14:foregroundMark x1="64890" y1="65909" x2="64890" y2="65909"/>
                            <a14:foregroundMark x1="57367" y1="77273" x2="57367" y2="77273"/>
                            <a14:foregroundMark x1="62382" y1="45000" x2="62382" y2="45000"/>
                            <a14:foregroundMark x1="61129" y1="32273" x2="61129" y2="32273"/>
                            <a14:foregroundMark x1="59248" y1="19091" x2="59248" y2="19091"/>
                            <a14:foregroundMark x1="61755" y1="10455" x2="61755" y2="10455"/>
                            <a14:foregroundMark x1="70846" y1="15455" x2="70846" y2="15455"/>
                            <a14:foregroundMark x1="78997" y1="13636" x2="78997" y2="13636"/>
                            <a14:foregroundMark x1="88715" y1="12273" x2="88715" y2="12273"/>
                            <a14:foregroundMark x1="78997" y1="28182" x2="78997" y2="28182"/>
                            <a14:foregroundMark x1="73041" y1="26364" x2="73041" y2="26364"/>
                            <a14:foregroundMark x1="67085" y1="26364" x2="67085" y2="26364"/>
                            <a14:foregroundMark x1="85266" y1="32273" x2="85266" y2="32273"/>
                            <a14:foregroundMark x1="75549" y1="39545" x2="75549" y2="39545"/>
                            <a14:foregroundMark x1="71473" y1="42273" x2="71473" y2="42273"/>
                            <a14:foregroundMark x1="87461" y1="47273" x2="87461" y2="47273"/>
                            <a14:foregroundMark x1="80251" y1="51364" x2="80251" y2="51364"/>
                            <a14:foregroundMark x1="74608" y1="53182" x2="74608" y2="53182"/>
                            <a14:foregroundMark x1="65831" y1="54545" x2="65831" y2="54545"/>
                            <a14:foregroundMark x1="73981" y1="65455" x2="73981" y2="65455"/>
                            <a14:foregroundMark x1="78997" y1="61818" x2="78997" y2="61818"/>
                            <a14:foregroundMark x1="87774" y1="67273" x2="87774" y2="67273"/>
                            <a14:foregroundMark x1="79937" y1="82273" x2="79937" y2="82273"/>
                            <a14:foregroundMark x1="88088" y1="89091" x2="88088" y2="89091"/>
                          </a14:backgroundRemoval>
                        </a14:imgEffect>
                      </a14:imgLayer>
                    </a14:imgProps>
                  </a:ext>
                  <a:ext uri="{28A0092B-C50C-407E-A947-70E740481C1C}">
                    <a14:useLocalDpi xmlns:a14="http://schemas.microsoft.com/office/drawing/2010/main" val="0"/>
                  </a:ext>
                </a:extLst>
              </a:blip>
              <a:srcRect/>
              <a:stretch>
                <a:fillRect/>
              </a:stretch>
            </p:blipFill>
            <p:spPr bwMode="auto">
              <a:xfrm>
                <a:off x="7776596" y="1708827"/>
                <a:ext cx="805869" cy="555772"/>
              </a:xfrm>
              <a:prstGeom prst="ellipse">
                <a:avLst/>
              </a:prstGeom>
              <a:noFill/>
              <a:extLst>
                <a:ext uri="{909E8E84-426E-40DD-AFC4-6F175D3DCCD1}">
                  <a14:hiddenFill xmlns:a14="http://schemas.microsoft.com/office/drawing/2010/main">
                    <a:solidFill>
                      <a:srgbClr val="FFFFFF"/>
                    </a:solidFill>
                  </a14:hiddenFill>
                </a:ext>
              </a:extLst>
            </p:spPr>
          </p:pic>
        </p:grpSp>
        <p:pic>
          <p:nvPicPr>
            <p:cNvPr id="63" name="Picture 48" descr="Image result for random dots"/>
            <p:cNvPicPr>
              <a:picLocks noChangeAspect="1" noChangeArrowheads="1"/>
            </p:cNvPicPr>
            <p:nvPr/>
          </p:nvPicPr>
          <p:blipFill>
            <a:blip r:embed="rId32" cstate="print">
              <a:extLst>
                <a:ext uri="{BEBA8EAE-BF5A-486C-A8C5-ECC9F3942E4B}">
                  <a14:imgProps xmlns:a14="http://schemas.microsoft.com/office/drawing/2010/main">
                    <a14:imgLayer r:embed="rId33">
                      <a14:imgEffect>
                        <a14:backgroundRemoval t="2273" b="97273" l="4702" r="95925">
                          <a14:foregroundMark x1="30094" y1="19545" x2="30094" y2="19545"/>
                          <a14:foregroundMark x1="31661" y1="29545" x2="31661" y2="29545"/>
                          <a14:foregroundMark x1="37931" y1="37727" x2="37931" y2="37727"/>
                          <a14:foregroundMark x1="44514" y1="32727" x2="44514" y2="32727"/>
                          <a14:foregroundMark x1="51724" y1="35000" x2="51724" y2="35000"/>
                          <a14:foregroundMark x1="54859" y1="26364" x2="54859" y2="26364"/>
                          <a14:foregroundMark x1="43574" y1="23182" x2="43574" y2="23182"/>
                          <a14:foregroundMark x1="51411" y1="15455" x2="51411" y2="15455"/>
                          <a14:foregroundMark x1="44201" y1="10909" x2="44201" y2="10909"/>
                          <a14:foregroundMark x1="35737" y1="16818" x2="35737" y2="16818"/>
                          <a14:foregroundMark x1="29467" y1="9545" x2="29467" y2="9545"/>
                          <a14:foregroundMark x1="23824" y1="14091" x2="23824" y2="14091"/>
                          <a14:foregroundMark x1="18495" y1="17273" x2="18495" y2="17273"/>
                          <a14:foregroundMark x1="12853" y1="10000" x2="12853" y2="10000"/>
                          <a14:foregroundMark x1="15047" y1="24545" x2="15047" y2="24545"/>
                          <a14:foregroundMark x1="16301" y1="38636" x2="16301" y2="38636"/>
                          <a14:foregroundMark x1="24138" y1="29091" x2="24138" y2="29091"/>
                          <a14:foregroundMark x1="29467" y1="40000" x2="29467" y2="40000"/>
                          <a14:foregroundMark x1="22257" y1="45000" x2="22257" y2="45000"/>
                          <a14:foregroundMark x1="23824" y1="53182" x2="23824" y2="53182"/>
                          <a14:foregroundMark x1="15987" y1="54545" x2="15987" y2="54545"/>
                          <a14:foregroundMark x1="11285" y1="67273" x2="11285" y2="67273"/>
                          <a14:foregroundMark x1="24138" y1="68636" x2="24138" y2="68636"/>
                          <a14:foregroundMark x1="15047" y1="81364" x2="15047" y2="81364"/>
                          <a14:foregroundMark x1="13480" y1="90000" x2="13480" y2="90000"/>
                          <a14:foregroundMark x1="26019" y1="82727" x2="26019" y2="82727"/>
                          <a14:foregroundMark x1="37304" y1="68182" x2="37304" y2="68182"/>
                          <a14:foregroundMark x1="31661" y1="55909" x2="31661" y2="55909"/>
                          <a14:foregroundMark x1="40439" y1="57273" x2="40439" y2="57273"/>
                          <a14:foregroundMark x1="47022" y1="54091" x2="47022" y2="54091"/>
                          <a14:foregroundMark x1="47962" y1="45455" x2="47962" y2="45455"/>
                          <a14:foregroundMark x1="58307" y1="53636" x2="58307" y2="53636"/>
                          <a14:foregroundMark x1="52978" y1="57727" x2="52978" y2="57727"/>
                          <a14:foregroundMark x1="57367" y1="62273" x2="57367" y2="62273"/>
                          <a14:foregroundMark x1="46395" y1="72727" x2="46395" y2="72727"/>
                          <a14:foregroundMark x1="40125" y1="83636" x2="40125" y2="83636"/>
                          <a14:foregroundMark x1="48903" y1="90909" x2="48903" y2="90909"/>
                          <a14:foregroundMark x1="64890" y1="90000" x2="64890" y2="90000"/>
                          <a14:foregroundMark x1="70219" y1="78636" x2="70219" y2="78636"/>
                          <a14:foregroundMark x1="64890" y1="65909" x2="64890" y2="65909"/>
                          <a14:foregroundMark x1="57367" y1="77273" x2="57367" y2="77273"/>
                          <a14:foregroundMark x1="62382" y1="45000" x2="62382" y2="45000"/>
                          <a14:foregroundMark x1="61129" y1="32273" x2="61129" y2="32273"/>
                          <a14:foregroundMark x1="59248" y1="19091" x2="59248" y2="19091"/>
                          <a14:foregroundMark x1="61755" y1="10455" x2="61755" y2="10455"/>
                          <a14:foregroundMark x1="70846" y1="15455" x2="70846" y2="15455"/>
                          <a14:foregroundMark x1="78997" y1="13636" x2="78997" y2="13636"/>
                          <a14:foregroundMark x1="88715" y1="12273" x2="88715" y2="12273"/>
                          <a14:foregroundMark x1="78997" y1="28182" x2="78997" y2="28182"/>
                          <a14:foregroundMark x1="73041" y1="26364" x2="73041" y2="26364"/>
                          <a14:foregroundMark x1="67085" y1="26364" x2="67085" y2="26364"/>
                          <a14:foregroundMark x1="85266" y1="32273" x2="85266" y2="32273"/>
                          <a14:foregroundMark x1="75549" y1="39545" x2="75549" y2="39545"/>
                          <a14:foregroundMark x1="71473" y1="42273" x2="71473" y2="42273"/>
                          <a14:foregroundMark x1="87461" y1="47273" x2="87461" y2="47273"/>
                          <a14:foregroundMark x1="80251" y1="51364" x2="80251" y2="51364"/>
                          <a14:foregroundMark x1="74608" y1="53182" x2="74608" y2="53182"/>
                          <a14:foregroundMark x1="65831" y1="54545" x2="65831" y2="54545"/>
                          <a14:foregroundMark x1="73981" y1="65455" x2="73981" y2="65455"/>
                          <a14:foregroundMark x1="78997" y1="61818" x2="78997" y2="61818"/>
                          <a14:foregroundMark x1="87774" y1="67273" x2="87774" y2="67273"/>
                          <a14:foregroundMark x1="79937" y1="82273" x2="79937" y2="82273"/>
                          <a14:foregroundMark x1="88088" y1="89091" x2="88088" y2="89091"/>
                        </a14:backgroundRemoval>
                      </a14:imgEffect>
                    </a14:imgLayer>
                  </a14:imgProps>
                </a:ext>
                <a:ext uri="{28A0092B-C50C-407E-A947-70E740481C1C}">
                  <a14:useLocalDpi xmlns:a14="http://schemas.microsoft.com/office/drawing/2010/main" val="0"/>
                </a:ext>
              </a:extLst>
            </a:blip>
            <a:srcRect/>
            <a:stretch>
              <a:fillRect/>
            </a:stretch>
          </p:blipFill>
          <p:spPr bwMode="auto">
            <a:xfrm>
              <a:off x="6046549" y="1600365"/>
              <a:ext cx="805869" cy="555772"/>
            </a:xfrm>
            <a:prstGeom prst="ellipse">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9023288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riangle 2"/>
          <p:cNvSpPr/>
          <p:nvPr/>
        </p:nvSpPr>
        <p:spPr>
          <a:xfrm>
            <a:off x="151448" y="3699990"/>
            <a:ext cx="4572952" cy="2941471"/>
          </a:xfrm>
          <a:prstGeom prst="triangle">
            <a:avLst>
              <a:gd name="adj" fmla="val 49630"/>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2"/>
          <a:stretch>
            <a:fillRect/>
          </a:stretch>
        </p:blipFill>
        <p:spPr>
          <a:xfrm>
            <a:off x="5317067" y="253998"/>
            <a:ext cx="6553199" cy="3445992"/>
          </a:xfrm>
          <a:prstGeom prst="rect">
            <a:avLst/>
          </a:prstGeom>
          <a:ln>
            <a:solidFill>
              <a:schemeClr val="bg1">
                <a:lumMod val="50000"/>
              </a:schemeClr>
            </a:solidFill>
          </a:ln>
        </p:spPr>
      </p:pic>
      <p:sp>
        <p:nvSpPr>
          <p:cNvPr id="4" name="Rectangle 3"/>
          <p:cNvSpPr/>
          <p:nvPr/>
        </p:nvSpPr>
        <p:spPr>
          <a:xfrm>
            <a:off x="5333525" y="3851287"/>
            <a:ext cx="6536742" cy="1200329"/>
          </a:xfrm>
          <a:prstGeom prst="rect">
            <a:avLst/>
          </a:prstGeom>
        </p:spPr>
        <p:txBody>
          <a:bodyPr wrap="square">
            <a:spAutoFit/>
          </a:bodyPr>
          <a:lstStyle/>
          <a:p>
            <a:r>
              <a:rPr lang="en-US">
                <a:effectLst/>
                <a:latin typeface="Helvetica" charset="0"/>
              </a:rPr>
              <a:t>Figure 38 from McClatchie et al. 2016</a:t>
            </a:r>
          </a:p>
          <a:p>
            <a:r>
              <a:rPr lang="en-US">
                <a:effectLst/>
                <a:latin typeface="Helvetica" charset="0"/>
              </a:rPr>
              <a:t>Principal component scores plotted in a phase graph for the nine key taxonomic groups of forage species sampled in the central California core area in the 1990–2016 period.</a:t>
            </a:r>
          </a:p>
        </p:txBody>
      </p:sp>
      <p:sp>
        <p:nvSpPr>
          <p:cNvPr id="5" name="Rectangle 4"/>
          <p:cNvSpPr/>
          <p:nvPr/>
        </p:nvSpPr>
        <p:spPr>
          <a:xfrm>
            <a:off x="167905" y="684332"/>
            <a:ext cx="5165619" cy="2585323"/>
          </a:xfrm>
          <a:prstGeom prst="rect">
            <a:avLst/>
          </a:prstGeom>
        </p:spPr>
        <p:txBody>
          <a:bodyPr wrap="square">
            <a:spAutoFit/>
          </a:bodyPr>
          <a:lstStyle/>
          <a:p>
            <a:r>
              <a:rPr lang="en-US">
                <a:effectLst/>
                <a:latin typeface="Arial" charset="0"/>
                <a:ea typeface="Arial" charset="0"/>
                <a:cs typeface="Arial" charset="0"/>
              </a:rPr>
              <a:t>The dramatic (and apparently ongoing) separation of the 2013 through 2016 period is apparent from these years being extremely orthogonal to the low productivity years of 1998, 2005, and 2006. Such shifts in the forage base have important implications for seabirds, marine mammals, salmon, and adult groundfish that forage primarily, or exclusively, on one or another component of the forage assemblage.</a:t>
            </a:r>
          </a:p>
        </p:txBody>
      </p:sp>
      <p:sp>
        <p:nvSpPr>
          <p:cNvPr id="6" name="Oval 5"/>
          <p:cNvSpPr/>
          <p:nvPr/>
        </p:nvSpPr>
        <p:spPr>
          <a:xfrm>
            <a:off x="10346267" y="524933"/>
            <a:ext cx="1320800" cy="2201334"/>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6442658" y="660330"/>
            <a:ext cx="1143475" cy="183933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586304" y="5718131"/>
            <a:ext cx="4556977" cy="923330"/>
          </a:xfrm>
          <a:prstGeom prst="rect">
            <a:avLst/>
          </a:prstGeom>
        </p:spPr>
        <p:txBody>
          <a:bodyPr wrap="square">
            <a:spAutoFit/>
          </a:bodyPr>
          <a:lstStyle/>
          <a:p>
            <a:r>
              <a:rPr lang="en-US">
                <a:effectLst/>
                <a:latin typeface="Helvetica" charset="0"/>
              </a:rPr>
              <a:t>Other idea – this summer Maria is comparing seascapes and forage spp  and maybe with biodiversity metrics</a:t>
            </a:r>
          </a:p>
        </p:txBody>
      </p:sp>
    </p:spTree>
    <p:extLst>
      <p:ext uri="{BB962C8B-B14F-4D97-AF65-F5344CB8AC3E}">
        <p14:creationId xmlns:p14="http://schemas.microsoft.com/office/powerpoint/2010/main" val="18291407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033" y="0"/>
            <a:ext cx="9017000" cy="6858000"/>
          </a:xfrm>
          <a:prstGeom prst="rect">
            <a:avLst/>
          </a:prstGeom>
        </p:spPr>
      </p:pic>
    </p:spTree>
    <p:extLst>
      <p:ext uri="{BB962C8B-B14F-4D97-AF65-F5344CB8AC3E}">
        <p14:creationId xmlns:p14="http://schemas.microsoft.com/office/powerpoint/2010/main" val="3674006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8934" y="92276"/>
            <a:ext cx="5932760" cy="3247092"/>
          </a:xfrm>
          <a:prstGeom prst="rect">
            <a:avLst/>
          </a:prstGeom>
          <a:solidFill>
            <a:schemeClr val="accent1">
              <a:alpha val="2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78935" y="138970"/>
            <a:ext cx="5932760" cy="3293209"/>
          </a:xfrm>
          <a:prstGeom prst="rect">
            <a:avLst/>
          </a:prstGeom>
          <a:noFill/>
        </p:spPr>
        <p:txBody>
          <a:bodyPr wrap="square" rtlCol="0">
            <a:spAutoFit/>
          </a:bodyPr>
          <a:lstStyle/>
          <a:p>
            <a:r>
              <a:rPr lang="en-US" sz="2800">
                <a:solidFill>
                  <a:schemeClr val="accent1">
                    <a:lumMod val="50000"/>
                  </a:schemeClr>
                </a:solidFill>
              </a:rPr>
              <a:t>What is Marine Biodiversity?</a:t>
            </a:r>
          </a:p>
          <a:p>
            <a:pPr marL="287338" indent="-287338">
              <a:buFont typeface="Arial" charset="0"/>
              <a:buChar char="•"/>
            </a:pPr>
            <a:r>
              <a:rPr lang="en-US" sz="2000">
                <a:solidFill>
                  <a:schemeClr val="accent1">
                    <a:lumMod val="50000"/>
                  </a:schemeClr>
                </a:solidFill>
              </a:rPr>
              <a:t>Define biodiversity (BD) and why we care about it</a:t>
            </a:r>
          </a:p>
          <a:p>
            <a:pPr marL="287338" indent="-287338">
              <a:buFont typeface="Arial" charset="0"/>
              <a:buChar char="•"/>
            </a:pPr>
            <a:r>
              <a:rPr lang="en-US" sz="2000">
                <a:solidFill>
                  <a:schemeClr val="accent1">
                    <a:lumMod val="50000"/>
                  </a:schemeClr>
                </a:solidFill>
              </a:rPr>
              <a:t>Explain importance of baseline characterization</a:t>
            </a:r>
          </a:p>
          <a:p>
            <a:pPr marL="287338" indent="-287338">
              <a:buFont typeface="Arial" charset="0"/>
              <a:buChar char="•"/>
            </a:pPr>
            <a:r>
              <a:rPr lang="en-US" sz="2000">
                <a:solidFill>
                  <a:schemeClr val="accent1">
                    <a:lumMod val="50000"/>
                  </a:schemeClr>
                </a:solidFill>
              </a:rPr>
              <a:t>Possible Products/Tools include</a:t>
            </a:r>
          </a:p>
          <a:p>
            <a:pPr marL="692150" lvl="1" indent="-234950">
              <a:buFont typeface="Arial" charset="0"/>
              <a:buChar char="•"/>
            </a:pPr>
            <a:r>
              <a:rPr lang="en-US" sz="2000">
                <a:solidFill>
                  <a:schemeClr val="accent1">
                    <a:lumMod val="50000"/>
                  </a:schemeClr>
                </a:solidFill>
              </a:rPr>
              <a:t>Species inventory - list of all species documented in an area of interest (characterize spp richness)</a:t>
            </a:r>
          </a:p>
          <a:p>
            <a:pPr marL="692150" lvl="1" indent="-234950">
              <a:buFont typeface="Arial" charset="0"/>
              <a:buChar char="•"/>
            </a:pPr>
            <a:r>
              <a:rPr lang="en-US" sz="2000">
                <a:solidFill>
                  <a:schemeClr val="accent1">
                    <a:lumMod val="50000"/>
                  </a:schemeClr>
                </a:solidFill>
              </a:rPr>
              <a:t>EMUs, base maps of habitats, and other baseline habitat characterization</a:t>
            </a:r>
          </a:p>
          <a:p>
            <a:pPr marL="692150" lvl="1" indent="-234950">
              <a:buFont typeface="Arial" charset="0"/>
              <a:buChar char="•"/>
            </a:pPr>
            <a:r>
              <a:rPr lang="en-US" sz="2000">
                <a:solidFill>
                  <a:schemeClr val="accent1">
                    <a:lumMod val="50000"/>
                  </a:schemeClr>
                </a:solidFill>
              </a:rPr>
              <a:t>Tool for visualizing existing observations (OBIS, Sea Around Us, VARs, etc) and upload new</a:t>
            </a:r>
          </a:p>
        </p:txBody>
      </p:sp>
      <p:sp>
        <p:nvSpPr>
          <p:cNvPr id="7" name="Rectangle 6"/>
          <p:cNvSpPr/>
          <p:nvPr/>
        </p:nvSpPr>
        <p:spPr>
          <a:xfrm>
            <a:off x="6145751" y="92276"/>
            <a:ext cx="5932760" cy="3247092"/>
          </a:xfrm>
          <a:prstGeom prst="rect">
            <a:avLst/>
          </a:prstGeom>
          <a:solidFill>
            <a:schemeClr val="accent6">
              <a:alpha val="28000"/>
            </a:schemeClr>
          </a:solid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6145752" y="138970"/>
            <a:ext cx="5932760" cy="3293209"/>
          </a:xfrm>
          <a:prstGeom prst="rect">
            <a:avLst/>
          </a:prstGeom>
          <a:noFill/>
        </p:spPr>
        <p:txBody>
          <a:bodyPr wrap="square" lIns="91440" rIns="91440" rtlCol="0">
            <a:spAutoFit/>
          </a:bodyPr>
          <a:lstStyle/>
          <a:p>
            <a:r>
              <a:rPr lang="en-US" sz="2800">
                <a:solidFill>
                  <a:schemeClr val="accent6">
                    <a:lumMod val="50000"/>
                  </a:schemeClr>
                </a:solidFill>
              </a:rPr>
              <a:t>How is Marine Biodiversity Changing?</a:t>
            </a:r>
          </a:p>
          <a:p>
            <a:pPr marL="287338" indent="-287338">
              <a:buFont typeface="Arial" charset="0"/>
              <a:buChar char="•"/>
            </a:pPr>
            <a:r>
              <a:rPr lang="en-US" sz="2000">
                <a:solidFill>
                  <a:schemeClr val="accent6">
                    <a:lumMod val="50000"/>
                  </a:schemeClr>
                </a:solidFill>
              </a:rPr>
              <a:t>The importance of repeated observations to our understanding of change in BD over time</a:t>
            </a:r>
          </a:p>
          <a:p>
            <a:pPr marL="287338" indent="-287338">
              <a:buFont typeface="Arial" charset="0"/>
              <a:buChar char="•"/>
            </a:pPr>
            <a:r>
              <a:rPr lang="en-US" sz="2000">
                <a:solidFill>
                  <a:schemeClr val="accent6">
                    <a:lumMod val="50000"/>
                  </a:schemeClr>
                </a:solidFill>
              </a:rPr>
              <a:t>Differentiate typical conditions from unsual or ‘weird’ events</a:t>
            </a:r>
          </a:p>
          <a:p>
            <a:pPr marL="287338" indent="-287338">
              <a:buFont typeface="Arial" charset="0"/>
              <a:buChar char="•"/>
            </a:pPr>
            <a:r>
              <a:rPr lang="en-US" sz="2000">
                <a:solidFill>
                  <a:schemeClr val="accent6">
                    <a:lumMod val="50000"/>
                  </a:schemeClr>
                </a:solidFill>
              </a:rPr>
              <a:t>Products include</a:t>
            </a:r>
          </a:p>
          <a:p>
            <a:pPr marL="692150" lvl="1" indent="-234950">
              <a:buFont typeface="Arial" charset="0"/>
              <a:buChar char="•"/>
            </a:pPr>
            <a:r>
              <a:rPr lang="en-US" sz="2000">
                <a:solidFill>
                  <a:schemeClr val="accent6">
                    <a:lumMod val="50000"/>
                  </a:schemeClr>
                </a:solidFill>
              </a:rPr>
              <a:t>Time series plots for target indicators</a:t>
            </a:r>
          </a:p>
          <a:p>
            <a:pPr marL="692150" lvl="1" indent="-234950">
              <a:buFont typeface="Arial" charset="0"/>
              <a:buChar char="•"/>
            </a:pPr>
            <a:r>
              <a:rPr lang="en-US" sz="2000">
                <a:solidFill>
                  <a:schemeClr val="accent6">
                    <a:lumMod val="50000"/>
                  </a:schemeClr>
                </a:solidFill>
              </a:rPr>
              <a:t>ID baseline variabily and if variability changing</a:t>
            </a:r>
          </a:p>
          <a:p>
            <a:pPr marL="692150" lvl="1" indent="-234950">
              <a:buFont typeface="Arial" charset="0"/>
              <a:buChar char="•"/>
            </a:pPr>
            <a:r>
              <a:rPr lang="en-US" sz="2000">
                <a:solidFill>
                  <a:schemeClr val="accent6">
                    <a:lumMod val="50000"/>
                  </a:schemeClr>
                </a:solidFill>
              </a:rPr>
              <a:t>ID thresholds for normal vs. unusual or ‘weird’ status or trend</a:t>
            </a:r>
          </a:p>
        </p:txBody>
      </p:sp>
      <p:sp>
        <p:nvSpPr>
          <p:cNvPr id="9" name="Rectangle 8"/>
          <p:cNvSpPr/>
          <p:nvPr/>
        </p:nvSpPr>
        <p:spPr>
          <a:xfrm>
            <a:off x="78934" y="3494178"/>
            <a:ext cx="5932760" cy="3247092"/>
          </a:xfrm>
          <a:prstGeom prst="rect">
            <a:avLst/>
          </a:prstGeom>
          <a:solidFill>
            <a:schemeClr val="accent2">
              <a:alpha val="28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78935" y="3540872"/>
            <a:ext cx="5932760" cy="3293209"/>
          </a:xfrm>
          <a:prstGeom prst="rect">
            <a:avLst/>
          </a:prstGeom>
          <a:noFill/>
        </p:spPr>
        <p:txBody>
          <a:bodyPr wrap="square" rtlCol="0">
            <a:spAutoFit/>
          </a:bodyPr>
          <a:lstStyle/>
          <a:p>
            <a:r>
              <a:rPr lang="en-US" sz="2800">
                <a:solidFill>
                  <a:schemeClr val="accent2">
                    <a:lumMod val="50000"/>
                  </a:schemeClr>
                </a:solidFill>
              </a:rPr>
              <a:t>Why is Marine Biodiversity Changing?</a:t>
            </a:r>
          </a:p>
          <a:p>
            <a:pPr marL="287338" indent="-287338">
              <a:buFont typeface="Arial" charset="0"/>
              <a:buChar char="•"/>
            </a:pPr>
            <a:r>
              <a:rPr lang="en-US" sz="2000">
                <a:solidFill>
                  <a:schemeClr val="accent2">
                    <a:lumMod val="50000"/>
                  </a:schemeClr>
                </a:solidFill>
              </a:rPr>
              <a:t>What are the possible causes of change in BD?</a:t>
            </a:r>
          </a:p>
          <a:p>
            <a:pPr marL="287338" indent="-287338">
              <a:buFont typeface="Arial" charset="0"/>
              <a:buChar char="•"/>
            </a:pPr>
            <a:r>
              <a:rPr lang="en-US" sz="2000">
                <a:solidFill>
                  <a:schemeClr val="accent2">
                    <a:lumMod val="50000"/>
                  </a:schemeClr>
                </a:solidFill>
              </a:rPr>
              <a:t>Explain physical drivers (water quality, climate, habitat) and human pressures (extraction, habitat destruction, pollution) on the system and BD</a:t>
            </a:r>
          </a:p>
          <a:p>
            <a:pPr marL="287338" indent="-287338">
              <a:buFont typeface="Arial" charset="0"/>
              <a:buChar char="•"/>
            </a:pPr>
            <a:r>
              <a:rPr lang="en-US" sz="2000">
                <a:solidFill>
                  <a:schemeClr val="accent2">
                    <a:lumMod val="50000"/>
                  </a:schemeClr>
                </a:solidFill>
              </a:rPr>
              <a:t>Products</a:t>
            </a:r>
          </a:p>
          <a:p>
            <a:pPr marL="635000" lvl="1" indent="-307975">
              <a:buFont typeface="Arial" charset="0"/>
              <a:buChar char="•"/>
            </a:pPr>
            <a:r>
              <a:rPr lang="en-US" sz="2000">
                <a:solidFill>
                  <a:schemeClr val="accent2">
                    <a:lumMod val="50000"/>
                  </a:schemeClr>
                </a:solidFill>
              </a:rPr>
              <a:t>Time series plots, maps or other visualization for drivers and pressures of concern</a:t>
            </a:r>
          </a:p>
          <a:p>
            <a:pPr marL="635000" lvl="1" indent="-307975">
              <a:buFont typeface="Arial" charset="0"/>
              <a:buChar char="•"/>
            </a:pPr>
            <a:r>
              <a:rPr lang="en-US" sz="2000">
                <a:solidFill>
                  <a:schemeClr val="accent2">
                    <a:lumMod val="50000"/>
                  </a:schemeClr>
                </a:solidFill>
              </a:rPr>
              <a:t>Analysis tool to determine if drivers or pressures may contribute to observed changes in BD </a:t>
            </a:r>
          </a:p>
        </p:txBody>
      </p:sp>
      <p:sp>
        <p:nvSpPr>
          <p:cNvPr id="11" name="Rectangle 10"/>
          <p:cNvSpPr/>
          <p:nvPr/>
        </p:nvSpPr>
        <p:spPr>
          <a:xfrm>
            <a:off x="6145751" y="3494178"/>
            <a:ext cx="5932760" cy="3247092"/>
          </a:xfrm>
          <a:prstGeom prst="rect">
            <a:avLst/>
          </a:prstGeom>
          <a:solidFill>
            <a:schemeClr val="accent4">
              <a:alpha val="28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6145752" y="3540872"/>
            <a:ext cx="5932760" cy="3293209"/>
          </a:xfrm>
          <a:prstGeom prst="rect">
            <a:avLst/>
          </a:prstGeom>
          <a:noFill/>
        </p:spPr>
        <p:txBody>
          <a:bodyPr wrap="square" rtlCol="0">
            <a:spAutoFit/>
          </a:bodyPr>
          <a:lstStyle/>
          <a:p>
            <a:r>
              <a:rPr lang="en-US" sz="2800">
                <a:solidFill>
                  <a:schemeClr val="accent4">
                    <a:lumMod val="50000"/>
                  </a:schemeClr>
                </a:solidFill>
              </a:rPr>
              <a:t>What Can We Do? </a:t>
            </a:r>
          </a:p>
          <a:p>
            <a:pPr marL="287338" indent="-287338">
              <a:buFont typeface="Arial" charset="0"/>
              <a:buChar char="•"/>
            </a:pPr>
            <a:r>
              <a:rPr lang="en-US" sz="2000">
                <a:solidFill>
                  <a:schemeClr val="accent4">
                    <a:lumMod val="50000"/>
                  </a:schemeClr>
                </a:solidFill>
              </a:rPr>
              <a:t>Reiterate why we care about Marine BD</a:t>
            </a:r>
          </a:p>
          <a:p>
            <a:pPr marL="287338" indent="-287338">
              <a:buFont typeface="Arial" charset="0"/>
              <a:buChar char="•"/>
            </a:pPr>
            <a:r>
              <a:rPr lang="en-US" sz="2000">
                <a:solidFill>
                  <a:schemeClr val="accent4">
                    <a:lumMod val="50000"/>
                  </a:schemeClr>
                </a:solidFill>
              </a:rPr>
              <a:t>What management actions could help improve status of BD in the area of interest?</a:t>
            </a:r>
          </a:p>
          <a:p>
            <a:pPr marL="744538" lvl="1" indent="-287338">
              <a:buFont typeface="Arial" charset="0"/>
              <a:buChar char="•"/>
            </a:pPr>
            <a:r>
              <a:rPr lang="en-US" sz="2000">
                <a:solidFill>
                  <a:schemeClr val="accent4">
                    <a:lumMod val="50000"/>
                  </a:schemeClr>
                </a:solidFill>
              </a:rPr>
              <a:t>MPAs (SDG 14.5)? Water quality regulations (SDG 14.1)? Climate change action (SDg 14.3)? </a:t>
            </a:r>
          </a:p>
          <a:p>
            <a:pPr marL="287338" indent="-287338">
              <a:buFont typeface="Arial" charset="0"/>
              <a:buChar char="•"/>
            </a:pPr>
            <a:r>
              <a:rPr lang="en-US" sz="2000">
                <a:solidFill>
                  <a:schemeClr val="accent4">
                    <a:lumMod val="50000"/>
                  </a:schemeClr>
                </a:solidFill>
              </a:rPr>
              <a:t>What can citizens do to positively impact BD?</a:t>
            </a:r>
          </a:p>
          <a:p>
            <a:pPr marL="744538" lvl="1" indent="-287338">
              <a:buFont typeface="Arial" charset="0"/>
              <a:buChar char="•"/>
            </a:pPr>
            <a:r>
              <a:rPr lang="en-US" sz="2000">
                <a:solidFill>
                  <a:schemeClr val="accent4">
                    <a:lumMod val="50000"/>
                  </a:schemeClr>
                </a:solidFill>
              </a:rPr>
              <a:t>Personal action e.g., reduce plastics (SDG 14.1)</a:t>
            </a:r>
          </a:p>
          <a:p>
            <a:pPr marL="287338" indent="-287338">
              <a:buFont typeface="Arial" charset="0"/>
              <a:buChar char="•"/>
            </a:pPr>
            <a:r>
              <a:rPr lang="en-US" sz="2000">
                <a:solidFill>
                  <a:schemeClr val="accent4">
                    <a:lumMod val="50000"/>
                  </a:schemeClr>
                </a:solidFill>
              </a:rPr>
              <a:t>How can we improve understanding of BD?</a:t>
            </a:r>
          </a:p>
          <a:p>
            <a:pPr marL="744538" lvl="1" indent="-287338">
              <a:buFont typeface="Arial" charset="0"/>
              <a:buChar char="•"/>
            </a:pPr>
            <a:r>
              <a:rPr lang="en-US" sz="2000">
                <a:solidFill>
                  <a:schemeClr val="accent4">
                    <a:lumMod val="50000"/>
                  </a:schemeClr>
                </a:solidFill>
              </a:rPr>
              <a:t>Fund monitoring, citizen science, etc. (SDG</a:t>
            </a:r>
          </a:p>
        </p:txBody>
      </p:sp>
    </p:spTree>
    <p:extLst>
      <p:ext uri="{BB962C8B-B14F-4D97-AF65-F5344CB8AC3E}">
        <p14:creationId xmlns:p14="http://schemas.microsoft.com/office/powerpoint/2010/main" val="1945854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lh3.googleusercontent.com/N_8nln8uv4vCzovL36JtArvws6s90hA1FmszjfWJ2ZLgHAscVM5UnHL-sGN6QOf1mZAXEvN56KIcWAKpCkErl79lyDcfE56sQ05is7rlwqW2Xl_S8Lxw5msnJalTZHREIvBGHi0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000625" cy="675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928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800" y="0"/>
            <a:ext cx="12076253" cy="6858000"/>
          </a:xfrm>
          <a:prstGeom prst="rect">
            <a:avLst/>
          </a:prstGeom>
        </p:spPr>
      </p:pic>
    </p:spTree>
    <p:extLst>
      <p:ext uri="{BB962C8B-B14F-4D97-AF65-F5344CB8AC3E}">
        <p14:creationId xmlns:p14="http://schemas.microsoft.com/office/powerpoint/2010/main" val="61027813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1348</TotalTime>
  <Words>624</Words>
  <Application>Microsoft Macintosh PowerPoint</Application>
  <PresentationFormat>Widescreen</PresentationFormat>
  <Paragraphs>69</Paragraphs>
  <Slides>9</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Calibri</vt:lpstr>
      <vt:lpstr>Calibri Light</vt:lpstr>
      <vt:lpstr>Helvetica</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Jennifer Brown</dc:creator>
  <cp:lastModifiedBy>Jennifer Brown</cp:lastModifiedBy>
  <cp:revision>22</cp:revision>
  <dcterms:created xsi:type="dcterms:W3CDTF">2017-03-21T21:10:15Z</dcterms:created>
  <dcterms:modified xsi:type="dcterms:W3CDTF">2017-03-24T18:43:19Z</dcterms:modified>
</cp:coreProperties>
</file>